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x="7099300" cy="102346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8" roundtripDataSignature="AMtx7mhF+IDuDG3a3F2hpIeSjIZnjrYVP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83450" y="767575"/>
            <a:ext cx="473310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:notes"/>
          <p:cNvSpPr txBox="1"/>
          <p:nvPr>
            <p:ph idx="1" type="body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1:notes"/>
          <p:cNvSpPr/>
          <p:nvPr>
            <p:ph idx="2" type="sldImg"/>
          </p:nvPr>
        </p:nvSpPr>
        <p:spPr>
          <a:xfrm>
            <a:off x="1183450" y="767575"/>
            <a:ext cx="473310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10:notes"/>
          <p:cNvSpPr txBox="1"/>
          <p:nvPr>
            <p:ph idx="1" type="body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Google Shape;395;p10:notes"/>
          <p:cNvSpPr/>
          <p:nvPr>
            <p:ph idx="2" type="sldImg"/>
          </p:nvPr>
        </p:nvSpPr>
        <p:spPr>
          <a:xfrm>
            <a:off x="1183450" y="767575"/>
            <a:ext cx="473310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11:notes"/>
          <p:cNvSpPr txBox="1"/>
          <p:nvPr>
            <p:ph idx="1" type="body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7" name="Google Shape;417;p11:notes"/>
          <p:cNvSpPr/>
          <p:nvPr>
            <p:ph idx="2" type="sldImg"/>
          </p:nvPr>
        </p:nvSpPr>
        <p:spPr>
          <a:xfrm>
            <a:off x="1183450" y="767575"/>
            <a:ext cx="473310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12:notes"/>
          <p:cNvSpPr txBox="1"/>
          <p:nvPr>
            <p:ph idx="1" type="body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9" name="Google Shape;439;p12:notes"/>
          <p:cNvSpPr/>
          <p:nvPr>
            <p:ph idx="2" type="sldImg"/>
          </p:nvPr>
        </p:nvSpPr>
        <p:spPr>
          <a:xfrm>
            <a:off x="1183450" y="767575"/>
            <a:ext cx="473310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:notes"/>
          <p:cNvSpPr txBox="1"/>
          <p:nvPr>
            <p:ph idx="1" type="body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2:notes"/>
          <p:cNvSpPr/>
          <p:nvPr>
            <p:ph idx="2" type="sldImg"/>
          </p:nvPr>
        </p:nvSpPr>
        <p:spPr>
          <a:xfrm>
            <a:off x="1183450" y="767575"/>
            <a:ext cx="473310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3:notes"/>
          <p:cNvSpPr txBox="1"/>
          <p:nvPr>
            <p:ph idx="1" type="body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3:notes"/>
          <p:cNvSpPr/>
          <p:nvPr>
            <p:ph idx="2" type="sldImg"/>
          </p:nvPr>
        </p:nvSpPr>
        <p:spPr>
          <a:xfrm>
            <a:off x="1183450" y="767575"/>
            <a:ext cx="473310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4:notes"/>
          <p:cNvSpPr txBox="1"/>
          <p:nvPr>
            <p:ph idx="1" type="body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4:notes"/>
          <p:cNvSpPr/>
          <p:nvPr>
            <p:ph idx="2" type="sldImg"/>
          </p:nvPr>
        </p:nvSpPr>
        <p:spPr>
          <a:xfrm>
            <a:off x="1183450" y="767575"/>
            <a:ext cx="473310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5:notes"/>
          <p:cNvSpPr txBox="1"/>
          <p:nvPr>
            <p:ph idx="1" type="body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5:notes"/>
          <p:cNvSpPr/>
          <p:nvPr>
            <p:ph idx="2" type="sldImg"/>
          </p:nvPr>
        </p:nvSpPr>
        <p:spPr>
          <a:xfrm>
            <a:off x="1183450" y="767575"/>
            <a:ext cx="473310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6:notes"/>
          <p:cNvSpPr txBox="1"/>
          <p:nvPr>
            <p:ph idx="1" type="body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p6:notes"/>
          <p:cNvSpPr/>
          <p:nvPr>
            <p:ph idx="2" type="sldImg"/>
          </p:nvPr>
        </p:nvSpPr>
        <p:spPr>
          <a:xfrm>
            <a:off x="1183450" y="767575"/>
            <a:ext cx="473310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7:notes"/>
          <p:cNvSpPr txBox="1"/>
          <p:nvPr>
            <p:ph idx="1" type="body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7:notes"/>
          <p:cNvSpPr/>
          <p:nvPr>
            <p:ph idx="2" type="sldImg"/>
          </p:nvPr>
        </p:nvSpPr>
        <p:spPr>
          <a:xfrm>
            <a:off x="1183450" y="767575"/>
            <a:ext cx="473310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8:notes"/>
          <p:cNvSpPr txBox="1"/>
          <p:nvPr>
            <p:ph idx="1" type="body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7" name="Google Shape;347;p8:notes"/>
          <p:cNvSpPr/>
          <p:nvPr>
            <p:ph idx="2" type="sldImg"/>
          </p:nvPr>
        </p:nvSpPr>
        <p:spPr>
          <a:xfrm>
            <a:off x="1183450" y="767575"/>
            <a:ext cx="473310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9:notes"/>
          <p:cNvSpPr txBox="1"/>
          <p:nvPr>
            <p:ph idx="1" type="body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3" name="Google Shape;373;p9:notes"/>
          <p:cNvSpPr/>
          <p:nvPr>
            <p:ph idx="2" type="sldImg"/>
          </p:nvPr>
        </p:nvSpPr>
        <p:spPr>
          <a:xfrm>
            <a:off x="1183450" y="767575"/>
            <a:ext cx="473310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folie" showMasterSp="0" type="title">
  <p:cSld name="TITLE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4"/>
          <p:cNvGrpSpPr/>
          <p:nvPr/>
        </p:nvGrpSpPr>
        <p:grpSpPr>
          <a:xfrm>
            <a:off x="-644959" y="0"/>
            <a:ext cx="10458653" cy="7117071"/>
            <a:chOff x="-644959" y="0"/>
            <a:chExt cx="10458653" cy="7117071"/>
          </a:xfrm>
        </p:grpSpPr>
        <p:grpSp>
          <p:nvGrpSpPr>
            <p:cNvPr id="55" name="Google Shape;55;p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56" name="Google Shape;56;p1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57" name="Google Shape;57;p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8" name="Google Shape;58;p1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9" name="Google Shape;59;p14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60" name="Google Shape;60;p14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61" name="Google Shape;61;p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2" name="Google Shape;62;p1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3" name="Google Shape;63;p14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64" name="Google Shape;64;p14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65" name="Google Shape;65;p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6" name="Google Shape;66;p1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7" name="Google Shape;67;p14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68" name="Google Shape;68;p1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" name="Google Shape;69;p1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" name="Google Shape;70;p14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1" name="Google Shape;71;p14"/>
            <p:cNvSpPr/>
            <p:nvPr/>
          </p:nvSpPr>
          <p:spPr>
            <a:xfrm>
              <a:off x="-11875" y="5035138"/>
              <a:ext cx="9144000" cy="1175655"/>
            </a:xfrm>
            <a:custGeom>
              <a:rect b="b" l="l" r="r" t="t"/>
              <a:pathLst>
                <a:path extrusionOk="0" h="1175655" w="914400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4"/>
            <p:cNvSpPr/>
            <p:nvPr/>
          </p:nvSpPr>
          <p:spPr>
            <a:xfrm>
              <a:off x="-11875" y="3467595"/>
              <a:ext cx="9144000" cy="890650"/>
            </a:xfrm>
            <a:custGeom>
              <a:rect b="b" l="l" r="r" t="t"/>
              <a:pathLst>
                <a:path extrusionOk="0" h="890650" w="914400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4"/>
            <p:cNvSpPr/>
            <p:nvPr/>
          </p:nvSpPr>
          <p:spPr>
            <a:xfrm>
              <a:off x="-23751" y="5640779"/>
              <a:ext cx="3004457" cy="1211283"/>
            </a:xfrm>
            <a:custGeom>
              <a:rect b="b" l="l" r="r" t="t"/>
              <a:pathLst>
                <a:path extrusionOk="0" h="1211283" w="3004457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4"/>
            <p:cNvSpPr/>
            <p:nvPr/>
          </p:nvSpPr>
          <p:spPr>
            <a:xfrm>
              <a:off x="-11875" y="5284519"/>
              <a:ext cx="9144000" cy="1478478"/>
            </a:xfrm>
            <a:custGeom>
              <a:rect b="b" l="l" r="r" t="t"/>
              <a:pathLst>
                <a:path extrusionOk="0" h="1478478" w="914400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4"/>
            <p:cNvSpPr/>
            <p:nvPr/>
          </p:nvSpPr>
          <p:spPr>
            <a:xfrm>
              <a:off x="2137558" y="5132120"/>
              <a:ext cx="6982691" cy="1719942"/>
            </a:xfrm>
            <a:custGeom>
              <a:rect b="b" l="l" r="r" t="t"/>
              <a:pathLst>
                <a:path extrusionOk="0" h="1719942" w="6982691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14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p14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1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1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14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5882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1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rect b="b" l="l" r="r" t="t"/>
              <a:pathLst>
                <a:path extrusionOk="0" h="1388236" w="1261499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14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1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14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14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1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1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1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14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14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14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rect b="b" l="l" r="r" t="t"/>
              <a:pathLst>
                <a:path extrusionOk="0" h="1388236" w="1243407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14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rect b="b" l="l" r="r" t="t"/>
              <a:pathLst>
                <a:path extrusionOk="0" h="1388822" w="1241871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3" name="Google Shape;93;p14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cap="flat" cmpd="sng" w="15875">
            <a:solidFill>
              <a:srgbClr val="74A50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4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4"/>
          <p:cNvSpPr txBox="1"/>
          <p:nvPr>
            <p:ph type="ctrTitle"/>
          </p:nvPr>
        </p:nvSpPr>
        <p:spPr>
          <a:xfrm>
            <a:off x="4733365" y="2708476"/>
            <a:ext cx="3313355" cy="1702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4"/>
          <p:cNvSpPr txBox="1"/>
          <p:nvPr>
            <p:ph idx="1" type="subTitle"/>
          </p:nvPr>
        </p:nvSpPr>
        <p:spPr>
          <a:xfrm>
            <a:off x="4733365" y="4421080"/>
            <a:ext cx="3309803" cy="12606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360"/>
              </a:spcBef>
              <a:spcAft>
                <a:spcPts val="0"/>
              </a:spcAft>
              <a:buSzPts val="1368"/>
              <a:buNone/>
              <a:defRPr sz="1800">
                <a:solidFill>
                  <a:srgbClr val="424242"/>
                </a:solidFill>
              </a:defRPr>
            </a:lvl1pPr>
            <a:lvl2pPr lvl="1" algn="ctr">
              <a:spcBef>
                <a:spcPts val="440"/>
              </a:spcBef>
              <a:spcAft>
                <a:spcPts val="0"/>
              </a:spcAft>
              <a:buSzPts val="1672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00"/>
              </a:spcBef>
              <a:spcAft>
                <a:spcPts val="0"/>
              </a:spcAft>
              <a:buSzPts val="15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368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20"/>
              </a:spcBef>
              <a:spcAft>
                <a:spcPts val="0"/>
              </a:spcAft>
              <a:buSzPts val="1216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7" name="Google Shape;97;p14"/>
          <p:cNvSpPr txBox="1"/>
          <p:nvPr>
            <p:ph idx="10" type="dt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4"/>
          <p:cNvSpPr txBox="1"/>
          <p:nvPr>
            <p:ph idx="11" type="ftr"/>
          </p:nvPr>
        </p:nvSpPr>
        <p:spPr>
          <a:xfrm>
            <a:off x="5303520" y="5719966"/>
            <a:ext cx="283159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4"/>
          <p:cNvSpPr txBox="1"/>
          <p:nvPr>
            <p:ph idx="12" type="sldNum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101" name="Google Shape;101;p1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und vertikaler Text" type="vertTx">
  <p:cSld name="VERTICAL_TEXT"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3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1" name="Google Shape;241;p23"/>
          <p:cNvSpPr txBox="1"/>
          <p:nvPr>
            <p:ph idx="1" type="body"/>
          </p:nvPr>
        </p:nvSpPr>
        <p:spPr>
          <a:xfrm rot="5400000">
            <a:off x="2677662" y="689482"/>
            <a:ext cx="3508977" cy="6777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indent="-315468" lvl="1" marL="914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indent="-315467" lvl="2" marL="1371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indent="-315467" lvl="3" marL="1828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indent="-315467" lvl="4" marL="22860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indent="-315467" lvl="5" marL="2743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indent="-315467" lvl="6" marL="3200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indent="-315467" lvl="7" marL="3657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indent="-315467" lvl="8" marL="4114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/>
        </p:txBody>
      </p:sp>
      <p:sp>
        <p:nvSpPr>
          <p:cNvPr id="242" name="Google Shape;242;p23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3" name="Google Shape;243;p23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4" name="Google Shape;244;p23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kaler Titel und Text" type="vertTitleAndTx">
  <p:cSld name="VERTICAL_TITLE_AND_VERTICAL_TEXT"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4"/>
          <p:cNvSpPr txBox="1"/>
          <p:nvPr>
            <p:ph type="title"/>
          </p:nvPr>
        </p:nvSpPr>
        <p:spPr>
          <a:xfrm rot="5400000">
            <a:off x="4981455" y="2678093"/>
            <a:ext cx="4780344" cy="14844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7" name="Google Shape;247;p24"/>
          <p:cNvSpPr txBox="1"/>
          <p:nvPr>
            <p:ph idx="1" type="body"/>
          </p:nvPr>
        </p:nvSpPr>
        <p:spPr>
          <a:xfrm rot="5400000">
            <a:off x="1374976" y="708467"/>
            <a:ext cx="4780344" cy="5423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indent="-315468" lvl="1" marL="914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indent="-315467" lvl="2" marL="1371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indent="-315467" lvl="3" marL="1828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indent="-315467" lvl="4" marL="22860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indent="-315467" lvl="5" marL="2743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indent="-315467" lvl="6" marL="3200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indent="-315467" lvl="7" marL="3657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indent="-315467" lvl="8" marL="4114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/>
        </p:txBody>
      </p:sp>
      <p:sp>
        <p:nvSpPr>
          <p:cNvPr id="248" name="Google Shape;248;p24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9" name="Google Shape;249;p24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0" name="Google Shape;250;p24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und Inhalt" type="obj">
  <p:cSld name="OBJEC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5"/>
          <p:cNvSpPr txBox="1"/>
          <p:nvPr>
            <p:ph idx="1" type="body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indent="-315468" lvl="1" marL="914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indent="-315467" lvl="2" marL="1371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indent="-315467" lvl="3" marL="1828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indent="-315467" lvl="4" marL="22860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indent="-315467" lvl="5" marL="2743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indent="-315467" lvl="6" marL="3200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indent="-315467" lvl="7" marL="3657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indent="-315467" lvl="8" marL="4114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/>
        </p:txBody>
      </p:sp>
      <p:sp>
        <p:nvSpPr>
          <p:cNvPr id="105" name="Google Shape;105;p15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5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5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bschnitts-&#10;überschrift" type="secHead">
  <p:cSld name="SECTION_HEADER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/>
          <p:nvPr>
            <p:ph type="title"/>
          </p:nvPr>
        </p:nvSpPr>
        <p:spPr>
          <a:xfrm>
            <a:off x="1258645" y="2900829"/>
            <a:ext cx="6637468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6"/>
          <p:cNvSpPr txBox="1"/>
          <p:nvPr>
            <p:ph idx="1" type="body"/>
          </p:nvPr>
        </p:nvSpPr>
        <p:spPr>
          <a:xfrm>
            <a:off x="1258645" y="4267200"/>
            <a:ext cx="6637467" cy="15204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52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368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1" name="Google Shape;111;p16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16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6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wei Inhalte" type="twoObj">
  <p:cSld name="TWO_OBJECTS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7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7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7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17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119" name="Google Shape;119;p17"/>
          <p:cNvSpPr txBox="1"/>
          <p:nvPr>
            <p:ph idx="1" type="body"/>
          </p:nvPr>
        </p:nvSpPr>
        <p:spPr>
          <a:xfrm>
            <a:off x="1042416" y="2313432"/>
            <a:ext cx="3419856" cy="34930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indent="-315468" lvl="1" marL="914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indent="-315467" lvl="2" marL="1371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indent="-315467" lvl="3" marL="1828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indent="-315467" lvl="4" marL="22860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indent="-315467" lvl="5" marL="2743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indent="-315467" lvl="6" marL="3200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indent="-315467" lvl="7" marL="3657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indent="-315467" lvl="8" marL="4114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/>
        </p:txBody>
      </p:sp>
      <p:sp>
        <p:nvSpPr>
          <p:cNvPr id="120" name="Google Shape;120;p17"/>
          <p:cNvSpPr txBox="1"/>
          <p:nvPr>
            <p:ph idx="2" type="body"/>
          </p:nvPr>
        </p:nvSpPr>
        <p:spPr>
          <a:xfrm>
            <a:off x="4645152" y="2313431"/>
            <a:ext cx="3419856" cy="34930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indent="-315468" lvl="1" marL="914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indent="-315467" lvl="2" marL="1371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indent="-315467" lvl="3" marL="1828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indent="-315467" lvl="4" marL="22860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indent="-315467" lvl="5" marL="2743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indent="-315467" lvl="6" marL="3200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indent="-315467" lvl="7" marL="3657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indent="-315467" lvl="8" marL="4114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leich" type="twoTxTwoObj">
  <p:cSld name="TWO_OBJECTS_WITH_TEXT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18"/>
          <p:cNvSpPr txBox="1"/>
          <p:nvPr>
            <p:ph idx="1" type="body"/>
          </p:nvPr>
        </p:nvSpPr>
        <p:spPr>
          <a:xfrm>
            <a:off x="1412111" y="2316009"/>
            <a:ext cx="305714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824"/>
              <a:buNone/>
              <a:defRPr b="1"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52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368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9pPr>
          </a:lstStyle>
          <a:p/>
        </p:txBody>
      </p:sp>
      <p:sp>
        <p:nvSpPr>
          <p:cNvPr id="124" name="Google Shape;124;p18"/>
          <p:cNvSpPr txBox="1"/>
          <p:nvPr>
            <p:ph idx="2" type="body"/>
          </p:nvPr>
        </p:nvSpPr>
        <p:spPr>
          <a:xfrm>
            <a:off x="1041721" y="2974694"/>
            <a:ext cx="3419856" cy="28357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4424" lvl="0" marL="457200" algn="l">
              <a:spcBef>
                <a:spcPts val="480"/>
              </a:spcBef>
              <a:spcAft>
                <a:spcPts val="0"/>
              </a:spcAft>
              <a:buSzPts val="1824"/>
              <a:buChar char="🞇"/>
              <a:defRPr sz="2400"/>
            </a:lvl1pPr>
            <a:lvl2pPr indent="-325119" lvl="1" marL="91440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2pPr>
            <a:lvl3pPr indent="-315467" lvl="2" marL="1371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 sz="1800"/>
            </a:lvl3pPr>
            <a:lvl4pPr indent="-305816" lvl="3" marL="18288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4pPr>
            <a:lvl5pPr indent="-305816" lvl="4" marL="22860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5pPr>
            <a:lvl6pPr indent="-305816" lvl="5" marL="27432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6pPr>
            <a:lvl7pPr indent="-305816" lvl="6" marL="32004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7pPr>
            <a:lvl8pPr indent="-305815" lvl="7" marL="36576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8pPr>
            <a:lvl9pPr indent="-305815" lvl="8" marL="41148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9pPr>
          </a:lstStyle>
          <a:p/>
        </p:txBody>
      </p:sp>
      <p:sp>
        <p:nvSpPr>
          <p:cNvPr id="125" name="Google Shape;125;p18"/>
          <p:cNvSpPr txBox="1"/>
          <p:nvPr>
            <p:ph idx="3" type="body"/>
          </p:nvPr>
        </p:nvSpPr>
        <p:spPr>
          <a:xfrm>
            <a:off x="5011837" y="2316010"/>
            <a:ext cx="305571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824"/>
              <a:buNone/>
              <a:defRPr b="1"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52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368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9pPr>
          </a:lstStyle>
          <a:p/>
        </p:txBody>
      </p:sp>
      <p:sp>
        <p:nvSpPr>
          <p:cNvPr id="126" name="Google Shape;126;p18"/>
          <p:cNvSpPr txBox="1"/>
          <p:nvPr>
            <p:ph idx="4" type="body"/>
          </p:nvPr>
        </p:nvSpPr>
        <p:spPr>
          <a:xfrm>
            <a:off x="4645152" y="2974694"/>
            <a:ext cx="3419856" cy="28357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4424" lvl="0" marL="457200" algn="l">
              <a:spcBef>
                <a:spcPts val="480"/>
              </a:spcBef>
              <a:spcAft>
                <a:spcPts val="0"/>
              </a:spcAft>
              <a:buSzPts val="1824"/>
              <a:buChar char="🞇"/>
              <a:defRPr sz="2400"/>
            </a:lvl1pPr>
            <a:lvl2pPr indent="-325119" lvl="1" marL="91440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2pPr>
            <a:lvl3pPr indent="-315467" lvl="2" marL="1371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 sz="1800"/>
            </a:lvl3pPr>
            <a:lvl4pPr indent="-305816" lvl="3" marL="18288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4pPr>
            <a:lvl5pPr indent="-305816" lvl="4" marL="22860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5pPr>
            <a:lvl6pPr indent="-305816" lvl="5" marL="27432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6pPr>
            <a:lvl7pPr indent="-305816" lvl="6" marL="32004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7pPr>
            <a:lvl8pPr indent="-305815" lvl="7" marL="36576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8pPr>
            <a:lvl9pPr indent="-305815" lvl="8" marL="41148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9pPr>
          </a:lstStyle>
          <a:p/>
        </p:txBody>
      </p:sp>
      <p:sp>
        <p:nvSpPr>
          <p:cNvPr id="127" name="Google Shape;127;p18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18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8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r Titel" type="titleOnly">
  <p:cSld name="TITLE_ONLY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19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9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19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r" type="blank">
  <p:cSld name="BLANK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0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0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0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alt mit Überschrift" showMasterSp="0" type="objTx">
  <p:cSld name="OBJECT_WITH_CAPTION_TEXT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Google Shape;140;p21"/>
          <p:cNvGrpSpPr/>
          <p:nvPr/>
        </p:nvGrpSpPr>
        <p:grpSpPr>
          <a:xfrm>
            <a:off x="-644959" y="0"/>
            <a:ext cx="10458653" cy="7117071"/>
            <a:chOff x="-644959" y="0"/>
            <a:chExt cx="10458653" cy="7117071"/>
          </a:xfrm>
        </p:grpSpPr>
        <p:grpSp>
          <p:nvGrpSpPr>
            <p:cNvPr id="141" name="Google Shape;141;p21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42" name="Google Shape;142;p21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43" name="Google Shape;143;p21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4" name="Google Shape;144;p2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5" name="Google Shape;145;p2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46" name="Google Shape;146;p21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47" name="Google Shape;147;p21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8" name="Google Shape;148;p2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9" name="Google Shape;149;p2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50" name="Google Shape;150;p21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51" name="Google Shape;151;p21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2" name="Google Shape;152;p2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3" name="Google Shape;153;p2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54" name="Google Shape;154;p21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5" name="Google Shape;155;p21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6" name="Google Shape;156;p21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57" name="Google Shape;157;p21"/>
            <p:cNvSpPr/>
            <p:nvPr/>
          </p:nvSpPr>
          <p:spPr>
            <a:xfrm>
              <a:off x="-11875" y="5035138"/>
              <a:ext cx="9144000" cy="1175655"/>
            </a:xfrm>
            <a:custGeom>
              <a:rect b="b" l="l" r="r" t="t"/>
              <a:pathLst>
                <a:path extrusionOk="0" h="1175655" w="914400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21"/>
            <p:cNvSpPr/>
            <p:nvPr/>
          </p:nvSpPr>
          <p:spPr>
            <a:xfrm>
              <a:off x="-11875" y="3467595"/>
              <a:ext cx="9144000" cy="890650"/>
            </a:xfrm>
            <a:custGeom>
              <a:rect b="b" l="l" r="r" t="t"/>
              <a:pathLst>
                <a:path extrusionOk="0" h="890650" w="914400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21"/>
            <p:cNvSpPr/>
            <p:nvPr/>
          </p:nvSpPr>
          <p:spPr>
            <a:xfrm>
              <a:off x="-23751" y="5640779"/>
              <a:ext cx="3004457" cy="1211283"/>
            </a:xfrm>
            <a:custGeom>
              <a:rect b="b" l="l" r="r" t="t"/>
              <a:pathLst>
                <a:path extrusionOk="0" h="1211283" w="3004457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21"/>
            <p:cNvSpPr/>
            <p:nvPr/>
          </p:nvSpPr>
          <p:spPr>
            <a:xfrm>
              <a:off x="-11875" y="5284519"/>
              <a:ext cx="9144000" cy="1478478"/>
            </a:xfrm>
            <a:custGeom>
              <a:rect b="b" l="l" r="r" t="t"/>
              <a:pathLst>
                <a:path extrusionOk="0" h="1478478" w="914400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21"/>
            <p:cNvSpPr/>
            <p:nvPr/>
          </p:nvSpPr>
          <p:spPr>
            <a:xfrm>
              <a:off x="2137558" y="5132120"/>
              <a:ext cx="6982691" cy="1719942"/>
            </a:xfrm>
            <a:custGeom>
              <a:rect b="b" l="l" r="r" t="t"/>
              <a:pathLst>
                <a:path extrusionOk="0" h="1719942" w="6982691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2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2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2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21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2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5882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21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rect b="b" l="l" r="r" t="t"/>
              <a:pathLst>
                <a:path extrusionOk="0" h="1388236" w="1261499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21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2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21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2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21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21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21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21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2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21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rect b="b" l="l" r="r" t="t"/>
              <a:pathLst>
                <a:path extrusionOk="0" h="1388236" w="1243407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21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rect b="b" l="l" r="r" t="t"/>
              <a:pathLst>
                <a:path extrusionOk="0" h="1388822" w="1241871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9" name="Google Shape;179;p21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cap="flat" cmpd="sng" w="15875">
            <a:solidFill>
              <a:srgbClr val="74A50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21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1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2" name="Google Shape;182;p21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183" name="Google Shape;183;p2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21"/>
          <p:cNvSpPr txBox="1"/>
          <p:nvPr>
            <p:ph idx="1" type="body"/>
          </p:nvPr>
        </p:nvSpPr>
        <p:spPr>
          <a:xfrm>
            <a:off x="1145894" y="856527"/>
            <a:ext cx="3090440" cy="51507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4424" lvl="0" marL="457200" algn="l">
              <a:spcBef>
                <a:spcPts val="480"/>
              </a:spcBef>
              <a:spcAft>
                <a:spcPts val="0"/>
              </a:spcAft>
              <a:buSzPts val="1824"/>
              <a:buChar char="🞇"/>
              <a:defRPr sz="2400"/>
            </a:lvl1pPr>
            <a:lvl2pPr indent="-334772" lvl="1" marL="914400" algn="l">
              <a:spcBef>
                <a:spcPts val="440"/>
              </a:spcBef>
              <a:spcAft>
                <a:spcPts val="0"/>
              </a:spcAft>
              <a:buSzPts val="1672"/>
              <a:buChar char="🞇"/>
              <a:defRPr sz="2200"/>
            </a:lvl2pPr>
            <a:lvl3pPr indent="-325119" lvl="2" marL="137160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3pPr>
            <a:lvl4pPr indent="-315467" lvl="3" marL="1828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 sz="1800"/>
            </a:lvl4pPr>
            <a:lvl5pPr indent="-305816" lvl="4" marL="22860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5pPr>
            <a:lvl6pPr indent="-325120" lvl="5" marL="274320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6pPr>
            <a:lvl7pPr indent="-325120" lvl="6" marL="320040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7pPr>
            <a:lvl8pPr indent="-325120" lvl="7" marL="365760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8pPr>
            <a:lvl9pPr indent="-325120" lvl="8" marL="411480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9pPr>
          </a:lstStyle>
          <a:p/>
        </p:txBody>
      </p:sp>
      <p:sp>
        <p:nvSpPr>
          <p:cNvPr id="185" name="Google Shape;185;p21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1"/>
          <p:cNvSpPr txBox="1"/>
          <p:nvPr>
            <p:ph idx="11" type="ftr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7" name="Google Shape;187;p21"/>
          <p:cNvSpPr txBox="1"/>
          <p:nvPr>
            <p:ph type="title"/>
          </p:nvPr>
        </p:nvSpPr>
        <p:spPr>
          <a:xfrm>
            <a:off x="4739833" y="2657434"/>
            <a:ext cx="3304572" cy="14631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b="0" sz="2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8" name="Google Shape;188;p21"/>
          <p:cNvSpPr txBox="1"/>
          <p:nvPr>
            <p:ph idx="2" type="body"/>
          </p:nvPr>
        </p:nvSpPr>
        <p:spPr>
          <a:xfrm>
            <a:off x="4736592" y="4136994"/>
            <a:ext cx="3298784" cy="15179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>
                <a:solidFill>
                  <a:srgbClr val="424242"/>
                </a:solidFill>
              </a:defRPr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912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76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ld mit Überschrift" showMasterSp="0" type="picTx">
  <p:cSld name="PICTURE_WITH_CAPTION_TEXT"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" name="Google Shape;190;p22"/>
          <p:cNvGrpSpPr/>
          <p:nvPr/>
        </p:nvGrpSpPr>
        <p:grpSpPr>
          <a:xfrm>
            <a:off x="-644959" y="0"/>
            <a:ext cx="10458653" cy="7117071"/>
            <a:chOff x="-644959" y="0"/>
            <a:chExt cx="10458653" cy="7117071"/>
          </a:xfrm>
        </p:grpSpPr>
        <p:grpSp>
          <p:nvGrpSpPr>
            <p:cNvPr id="191" name="Google Shape;191;p22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92" name="Google Shape;192;p22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93" name="Google Shape;193;p2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4" name="Google Shape;194;p2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5" name="Google Shape;195;p2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96" name="Google Shape;196;p22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97" name="Google Shape;197;p2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8" name="Google Shape;198;p2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9" name="Google Shape;199;p2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00" name="Google Shape;200;p22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201" name="Google Shape;201;p2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2" name="Google Shape;202;p2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3" name="Google Shape;203;p2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204" name="Google Shape;204;p22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" name="Google Shape;205;p22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6" name="Google Shape;206;p22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07" name="Google Shape;207;p22"/>
            <p:cNvSpPr/>
            <p:nvPr/>
          </p:nvSpPr>
          <p:spPr>
            <a:xfrm>
              <a:off x="-11875" y="5035138"/>
              <a:ext cx="9144000" cy="1175655"/>
            </a:xfrm>
            <a:custGeom>
              <a:rect b="b" l="l" r="r" t="t"/>
              <a:pathLst>
                <a:path extrusionOk="0" h="1175655" w="914400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08;p22"/>
            <p:cNvSpPr/>
            <p:nvPr/>
          </p:nvSpPr>
          <p:spPr>
            <a:xfrm>
              <a:off x="-11875" y="3467595"/>
              <a:ext cx="9144000" cy="890650"/>
            </a:xfrm>
            <a:custGeom>
              <a:rect b="b" l="l" r="r" t="t"/>
              <a:pathLst>
                <a:path extrusionOk="0" h="890650" w="914400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22"/>
            <p:cNvSpPr/>
            <p:nvPr/>
          </p:nvSpPr>
          <p:spPr>
            <a:xfrm>
              <a:off x="-23751" y="5640779"/>
              <a:ext cx="3004457" cy="1211283"/>
            </a:xfrm>
            <a:custGeom>
              <a:rect b="b" l="l" r="r" t="t"/>
              <a:pathLst>
                <a:path extrusionOk="0" h="1211283" w="3004457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" name="Google Shape;210;p22"/>
            <p:cNvSpPr/>
            <p:nvPr/>
          </p:nvSpPr>
          <p:spPr>
            <a:xfrm>
              <a:off x="-11875" y="5284519"/>
              <a:ext cx="9144000" cy="1478478"/>
            </a:xfrm>
            <a:custGeom>
              <a:rect b="b" l="l" r="r" t="t"/>
              <a:pathLst>
                <a:path extrusionOk="0" h="1478478" w="914400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22"/>
            <p:cNvSpPr/>
            <p:nvPr/>
          </p:nvSpPr>
          <p:spPr>
            <a:xfrm>
              <a:off x="2137558" y="5132120"/>
              <a:ext cx="6982691" cy="1719942"/>
            </a:xfrm>
            <a:custGeom>
              <a:rect b="b" l="l" r="r" t="t"/>
              <a:pathLst>
                <a:path extrusionOk="0" h="1719942" w="6982691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2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2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22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2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22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5882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2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rect b="b" l="l" r="r" t="t"/>
              <a:pathLst>
                <a:path extrusionOk="0" h="1388236" w="1261499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22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22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2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22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2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22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22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22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22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2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rect b="b" l="l" r="r" t="t"/>
              <a:pathLst>
                <a:path extrusionOk="0" h="1388236" w="1243407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22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rect b="b" l="l" r="r" t="t"/>
              <a:pathLst>
                <a:path extrusionOk="0" h="1388822" w="1241871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9" name="Google Shape;229;p22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cap="flat" cmpd="sng" w="15875">
            <a:solidFill>
              <a:srgbClr val="74A50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22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22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1E1E1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22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22"/>
          <p:cNvSpPr txBox="1"/>
          <p:nvPr>
            <p:ph type="title"/>
          </p:nvPr>
        </p:nvSpPr>
        <p:spPr>
          <a:xfrm>
            <a:off x="4734424" y="2660904"/>
            <a:ext cx="3300984" cy="14630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b="0" sz="2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4" name="Google Shape;234;p22"/>
          <p:cNvSpPr/>
          <p:nvPr>
            <p:ph idx="2" type="pic"/>
          </p:nvPr>
        </p:nvSpPr>
        <p:spPr>
          <a:xfrm>
            <a:off x="1005208" y="693795"/>
            <a:ext cx="3359623" cy="5468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432"/>
              <a:buFont typeface="Noto Sans Symbols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5" name="Google Shape;235;p22"/>
          <p:cNvSpPr txBox="1"/>
          <p:nvPr>
            <p:ph idx="1" type="body"/>
          </p:nvPr>
        </p:nvSpPr>
        <p:spPr>
          <a:xfrm>
            <a:off x="4734630" y="4133088"/>
            <a:ext cx="3300573" cy="15195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>
                <a:solidFill>
                  <a:srgbClr val="424242"/>
                </a:solidFill>
              </a:defRPr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912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76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9pPr>
          </a:lstStyle>
          <a:p/>
        </p:txBody>
      </p:sp>
      <p:sp>
        <p:nvSpPr>
          <p:cNvPr id="236" name="Google Shape;236;p22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7" name="Google Shape;237;p22"/>
          <p:cNvSpPr txBox="1"/>
          <p:nvPr>
            <p:ph idx="11" type="ftr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8" name="Google Shape;238;p22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C1F15E"/>
            </a:gs>
            <a:gs pos="62000">
              <a:srgbClr val="90BA3F"/>
            </a:gs>
            <a:gs pos="100000">
              <a:srgbClr val="7FA03E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3"/>
          <p:cNvGrpSpPr/>
          <p:nvPr/>
        </p:nvGrpSpPr>
        <p:grpSpPr>
          <a:xfrm>
            <a:off x="-567355" y="0"/>
            <a:ext cx="10458653" cy="7117071"/>
            <a:chOff x="-644959" y="0"/>
            <a:chExt cx="10458653" cy="7117071"/>
          </a:xfrm>
        </p:grpSpPr>
        <p:grpSp>
          <p:nvGrpSpPr>
            <p:cNvPr id="7" name="Google Shape;7;p13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8" name="Google Shape;8;p13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9" name="Google Shape;9;p1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" name="Google Shape;10;p13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" name="Google Shape;11;p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2" name="Google Shape;12;p13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3" name="Google Shape;13;p1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" name="Google Shape;14;p13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" name="Google Shape;15;p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6" name="Google Shape;16;p13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7" name="Google Shape;17;p1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" name="Google Shape;18;p13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" name="Google Shape;19;p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20" name="Google Shape;20;p1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13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" name="Google Shape;22;p13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3" name="Google Shape;23;p13"/>
            <p:cNvSpPr/>
            <p:nvPr/>
          </p:nvSpPr>
          <p:spPr>
            <a:xfrm>
              <a:off x="-11875" y="5035138"/>
              <a:ext cx="9144000" cy="1175655"/>
            </a:xfrm>
            <a:custGeom>
              <a:rect b="b" l="l" r="r" t="t"/>
              <a:pathLst>
                <a:path extrusionOk="0" h="1175655" w="914400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13"/>
            <p:cNvSpPr/>
            <p:nvPr/>
          </p:nvSpPr>
          <p:spPr>
            <a:xfrm>
              <a:off x="-11875" y="3467595"/>
              <a:ext cx="9144000" cy="890650"/>
            </a:xfrm>
            <a:custGeom>
              <a:rect b="b" l="l" r="r" t="t"/>
              <a:pathLst>
                <a:path extrusionOk="0" h="890650" w="914400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13"/>
            <p:cNvSpPr/>
            <p:nvPr/>
          </p:nvSpPr>
          <p:spPr>
            <a:xfrm>
              <a:off x="-23751" y="5640779"/>
              <a:ext cx="3004457" cy="1211283"/>
            </a:xfrm>
            <a:custGeom>
              <a:rect b="b" l="l" r="r" t="t"/>
              <a:pathLst>
                <a:path extrusionOk="0" h="1211283" w="3004457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6;p13"/>
            <p:cNvSpPr/>
            <p:nvPr/>
          </p:nvSpPr>
          <p:spPr>
            <a:xfrm>
              <a:off x="-11875" y="5284519"/>
              <a:ext cx="9144000" cy="1478478"/>
            </a:xfrm>
            <a:custGeom>
              <a:rect b="b" l="l" r="r" t="t"/>
              <a:pathLst>
                <a:path extrusionOk="0" h="1478478" w="914400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13"/>
            <p:cNvSpPr/>
            <p:nvPr/>
          </p:nvSpPr>
          <p:spPr>
            <a:xfrm>
              <a:off x="2137558" y="5132120"/>
              <a:ext cx="6982691" cy="1719942"/>
            </a:xfrm>
            <a:custGeom>
              <a:rect b="b" l="l" r="r" t="t"/>
              <a:pathLst>
                <a:path extrusionOk="0" h="1719942" w="6982691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13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1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1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13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1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5882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13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rect b="b" l="l" r="r" t="t"/>
              <a:pathLst>
                <a:path extrusionOk="0" h="1388236" w="1261499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1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13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p13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1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38;p13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1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13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13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13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13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rect b="b" l="l" r="r" t="t"/>
              <a:pathLst>
                <a:path extrusionOk="0" h="1388236" w="1243407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1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rect b="b" l="l" r="r" t="t"/>
              <a:pathLst>
                <a:path extrusionOk="0" h="1388822" w="1241871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5" name="Google Shape;45;p13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13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 cap="flat" cmpd="sng" w="15875">
            <a:solidFill>
              <a:srgbClr val="74A50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3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3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  <a:defRPr b="0" i="0" sz="4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13"/>
          <p:cNvSpPr txBox="1"/>
          <p:nvPr>
            <p:ph idx="1" type="body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4424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4772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🞇"/>
              <a:defRPr b="0" i="0" sz="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5119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🞇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5467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Char char="🞇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5816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🞇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6164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6164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6164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6164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Google Shape;50;p13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13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"/>
          <p:cNvSpPr txBox="1"/>
          <p:nvPr>
            <p:ph type="ctrTitle"/>
          </p:nvPr>
        </p:nvSpPr>
        <p:spPr>
          <a:xfrm>
            <a:off x="4733365" y="2708476"/>
            <a:ext cx="3313355" cy="1702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</a:pPr>
            <a:r>
              <a:rPr lang="de-DE" sz="3200"/>
              <a:t>TIEFEN-</a:t>
            </a:r>
            <a:br>
              <a:rPr lang="de-DE" sz="3200"/>
            </a:br>
            <a:r>
              <a:rPr lang="de-DE" sz="3200"/>
              <a:t>STRUKTUR</a:t>
            </a:r>
            <a:br>
              <a:rPr lang="de-DE" sz="3200"/>
            </a:br>
            <a:r>
              <a:rPr lang="de-DE" sz="3200"/>
              <a:t>GMS</a:t>
            </a:r>
            <a:endParaRPr sz="3200"/>
          </a:p>
        </p:txBody>
      </p:sp>
      <p:sp>
        <p:nvSpPr>
          <p:cNvPr id="256" name="Google Shape;256;p1"/>
          <p:cNvSpPr txBox="1"/>
          <p:nvPr>
            <p:ph idx="1" type="subTitle"/>
          </p:nvPr>
        </p:nvSpPr>
        <p:spPr>
          <a:xfrm>
            <a:off x="4733365" y="5229200"/>
            <a:ext cx="3309803" cy="4525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SzPts val="684"/>
              <a:buNone/>
            </a:pPr>
            <a:r>
              <a:rPr lang="de-DE" sz="900"/>
              <a:t>15.06.2018 va/hk</a:t>
            </a:r>
            <a:endParaRPr sz="900"/>
          </a:p>
        </p:txBody>
      </p:sp>
      <p:sp>
        <p:nvSpPr>
          <p:cNvPr id="257" name="Google Shape;257;p1"/>
          <p:cNvSpPr txBox="1"/>
          <p:nvPr/>
        </p:nvSpPr>
        <p:spPr>
          <a:xfrm>
            <a:off x="5004048" y="260648"/>
            <a:ext cx="2908168" cy="2215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de-DE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Lernbegleiter,</a:t>
            </a: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Lerngruppenleiter,</a:t>
            </a: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Coach,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päd. Mitarbeiter:</a:t>
            </a: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Wer macht was?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8" name="Google Shape;25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5536" y="332656"/>
            <a:ext cx="1556792" cy="1556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7" name="Google Shape;397;p10"/>
          <p:cNvGrpSpPr/>
          <p:nvPr/>
        </p:nvGrpSpPr>
        <p:grpSpPr>
          <a:xfrm>
            <a:off x="1045850" y="1929901"/>
            <a:ext cx="7171635" cy="2309669"/>
            <a:chOff x="2242" y="517125"/>
            <a:chExt cx="7171635" cy="2309669"/>
          </a:xfrm>
        </p:grpSpPr>
        <p:sp>
          <p:nvSpPr>
            <p:cNvPr id="398" name="Google Shape;398;p10"/>
            <p:cNvSpPr/>
            <p:nvPr/>
          </p:nvSpPr>
          <p:spPr>
            <a:xfrm>
              <a:off x="2242" y="517125"/>
              <a:ext cx="2186474" cy="316800"/>
            </a:xfrm>
            <a:prstGeom prst="rect">
              <a:avLst/>
            </a:prstGeom>
            <a:solidFill>
              <a:schemeClr val="accent1"/>
            </a:solidFill>
            <a:ln cap="flat" cmpd="sng" w="1587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9" name="Google Shape;399;p10"/>
            <p:cNvSpPr txBox="1"/>
            <p:nvPr/>
          </p:nvSpPr>
          <p:spPr>
            <a:xfrm>
              <a:off x="2242" y="517125"/>
              <a:ext cx="2186474" cy="316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4700" lIns="78225" spcFirstLastPara="1" rIns="78225" wrap="square" tIns="44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DE" sz="11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Lernbegleiter</a:t>
              </a:r>
              <a:endPara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10"/>
            <p:cNvSpPr/>
            <p:nvPr/>
          </p:nvSpPr>
          <p:spPr>
            <a:xfrm>
              <a:off x="2242" y="833925"/>
              <a:ext cx="2186474" cy="1992869"/>
            </a:xfrm>
            <a:prstGeom prst="rect">
              <a:avLst/>
            </a:prstGeom>
            <a:solidFill>
              <a:srgbClr val="DBE8CA">
                <a:alpha val="89803"/>
              </a:srgbClr>
            </a:solidFill>
            <a:ln cap="flat" cmpd="sng" w="15875">
              <a:solidFill>
                <a:srgbClr val="DBE8CA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1" name="Google Shape;401;p10"/>
            <p:cNvSpPr txBox="1"/>
            <p:nvPr/>
          </p:nvSpPr>
          <p:spPr>
            <a:xfrm>
              <a:off x="2242" y="833925"/>
              <a:ext cx="2186474" cy="19928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88000" lIns="58650" spcFirstLastPara="1" rIns="78225" wrap="square" tIns="58650">
              <a:noAutofit/>
            </a:bodyPr>
            <a:lstStyle/>
            <a:p>
              <a:pPr indent="-69850" lvl="1" marL="571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Char char="•"/>
              </a:pPr>
              <a:r>
                <a:rPr b="0" i="0" lang="de-DE" sz="11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fehlender Kompetenzzuwachs (z.B. bei nicht bearbeiteten Lernjobs oder nich bestandenen Kompetenzchecks)</a:t>
              </a:r>
              <a:endPara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Char char="•"/>
              </a:pPr>
              <a:r>
                <a:rPr b="0" i="0" lang="de-DE" sz="11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mangelnde Arbeitshaltung </a:t>
              </a:r>
              <a:endPara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Char char="•"/>
              </a:pPr>
              <a:r>
                <a:rPr b="0" i="0" lang="de-DE" sz="11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Störungen des Unterrichts</a:t>
              </a:r>
              <a:endPara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Char char="•"/>
              </a:pPr>
              <a:r>
                <a:rPr b="0" i="0" lang="de-DE" sz="11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Regelverstöße (Disziplin, Ordnung)</a:t>
              </a:r>
              <a:endPara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Char char="•"/>
              </a:pPr>
              <a:r>
                <a:rPr b="0" i="0" lang="de-DE" sz="11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Etc.</a:t>
              </a:r>
              <a:endPara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2" name="Google Shape;402;p10"/>
            <p:cNvSpPr/>
            <p:nvPr/>
          </p:nvSpPr>
          <p:spPr>
            <a:xfrm>
              <a:off x="2494822" y="517125"/>
              <a:ext cx="2186474" cy="316800"/>
            </a:xfrm>
            <a:prstGeom prst="rect">
              <a:avLst/>
            </a:prstGeom>
            <a:solidFill>
              <a:schemeClr val="accent1"/>
            </a:solidFill>
            <a:ln cap="flat" cmpd="sng" w="1587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3" name="Google Shape;403;p10"/>
            <p:cNvSpPr txBox="1"/>
            <p:nvPr/>
          </p:nvSpPr>
          <p:spPr>
            <a:xfrm>
              <a:off x="2494822" y="517125"/>
              <a:ext cx="2186474" cy="316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4700" lIns="78225" spcFirstLastPara="1" rIns="78225" wrap="square" tIns="44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DE" sz="11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Lerngruppenleiter</a:t>
              </a:r>
              <a:endPara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4" name="Google Shape;404;p10"/>
            <p:cNvSpPr/>
            <p:nvPr/>
          </p:nvSpPr>
          <p:spPr>
            <a:xfrm>
              <a:off x="2494822" y="833925"/>
              <a:ext cx="2186474" cy="1992869"/>
            </a:xfrm>
            <a:prstGeom prst="rect">
              <a:avLst/>
            </a:prstGeom>
            <a:solidFill>
              <a:srgbClr val="DBE8CA">
                <a:alpha val="89803"/>
              </a:srgbClr>
            </a:solidFill>
            <a:ln cap="flat" cmpd="sng" w="15875">
              <a:solidFill>
                <a:srgbClr val="DBE8CA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5" name="Google Shape;405;p10"/>
            <p:cNvSpPr txBox="1"/>
            <p:nvPr/>
          </p:nvSpPr>
          <p:spPr>
            <a:xfrm>
              <a:off x="2494822" y="833925"/>
              <a:ext cx="2186474" cy="19928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88000" lIns="58650" spcFirstLastPara="1" rIns="78225" wrap="square" tIns="58650">
              <a:noAutofit/>
            </a:bodyPr>
            <a:lstStyle/>
            <a:p>
              <a:pPr indent="-69850" lvl="1" marL="571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Char char="•"/>
              </a:pPr>
              <a:r>
                <a:rPr b="0" i="0" lang="de-DE" sz="11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Störungen des Klassenklimas (Klassenrat)</a:t>
              </a:r>
              <a:endPara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Char char="•"/>
              </a:pPr>
              <a:r>
                <a:rPr b="0" i="0" lang="de-DE" sz="11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Mobbing</a:t>
              </a:r>
              <a:endPara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Char char="•"/>
              </a:pPr>
              <a:r>
                <a:rPr b="0" i="0" lang="de-DE" sz="11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unzureichende Planung</a:t>
              </a:r>
              <a:endPara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Char char="•"/>
              </a:pPr>
              <a:r>
                <a:rPr b="0" i="0" lang="de-DE" sz="11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mangelnde Arbeitshaltung </a:t>
              </a:r>
              <a:endPara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Char char="•"/>
              </a:pPr>
              <a:r>
                <a:rPr b="0" i="0" lang="de-DE" sz="11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Etc.</a:t>
              </a:r>
              <a:endPara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"/>
            <p:cNvSpPr/>
            <p:nvPr/>
          </p:nvSpPr>
          <p:spPr>
            <a:xfrm>
              <a:off x="4987403" y="517125"/>
              <a:ext cx="2186474" cy="316800"/>
            </a:xfrm>
            <a:prstGeom prst="rect">
              <a:avLst/>
            </a:prstGeom>
            <a:solidFill>
              <a:schemeClr val="accent1"/>
            </a:solidFill>
            <a:ln cap="flat" cmpd="sng" w="1587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7" name="Google Shape;407;p10"/>
            <p:cNvSpPr txBox="1"/>
            <p:nvPr/>
          </p:nvSpPr>
          <p:spPr>
            <a:xfrm>
              <a:off x="4987403" y="517125"/>
              <a:ext cx="2186474" cy="316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4700" lIns="78225" spcFirstLastPara="1" rIns="78225" wrap="square" tIns="44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DE" sz="11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Coach</a:t>
              </a:r>
              <a:endPara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"/>
            <p:cNvSpPr/>
            <p:nvPr/>
          </p:nvSpPr>
          <p:spPr>
            <a:xfrm>
              <a:off x="4987403" y="833925"/>
              <a:ext cx="2186474" cy="1992869"/>
            </a:xfrm>
            <a:prstGeom prst="rect">
              <a:avLst/>
            </a:prstGeom>
            <a:solidFill>
              <a:srgbClr val="DBE8CA">
                <a:alpha val="89803"/>
              </a:srgbClr>
            </a:solidFill>
            <a:ln cap="flat" cmpd="sng" w="15875">
              <a:solidFill>
                <a:srgbClr val="DBE8CA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9" name="Google Shape;409;p10"/>
            <p:cNvSpPr txBox="1"/>
            <p:nvPr/>
          </p:nvSpPr>
          <p:spPr>
            <a:xfrm>
              <a:off x="4987403" y="833925"/>
              <a:ext cx="2186474" cy="19928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88000" lIns="58650" spcFirstLastPara="1" rIns="78225" wrap="square" tIns="58650">
              <a:noAutofit/>
            </a:bodyPr>
            <a:lstStyle/>
            <a:p>
              <a:pPr indent="-69850" lvl="1" marL="571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Char char="•"/>
              </a:pPr>
              <a:r>
                <a:rPr b="0" i="0" lang="de-DE" sz="11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Auffälligkeiten in der Lernentwicklung</a:t>
              </a:r>
              <a:endPara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Char char="•"/>
              </a:pPr>
              <a:r>
                <a:rPr b="0" i="0" lang="de-DE" sz="11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Auffälligkeiten in der Persönlichkeitsentwicklung (z.B. sozial, emotional)</a:t>
              </a:r>
              <a:endPara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Char char="•"/>
              </a:pPr>
              <a:r>
                <a:rPr b="0" i="0" lang="de-DE" sz="11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Akute „Hilferufe“</a:t>
              </a:r>
              <a:endPara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Char char="•"/>
              </a:pPr>
              <a:r>
                <a:rPr b="0" i="0" lang="de-DE" sz="11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Beratungsbedarf</a:t>
              </a:r>
              <a:endPara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Char char="•"/>
              </a:pPr>
              <a:r>
                <a:rPr b="0" i="0" lang="de-DE" sz="11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Etc.</a:t>
              </a:r>
              <a:endPara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0" name="Google Shape;410;p10"/>
          <p:cNvSpPr/>
          <p:nvPr/>
        </p:nvSpPr>
        <p:spPr>
          <a:xfrm>
            <a:off x="2123728" y="3892243"/>
            <a:ext cx="2232248" cy="2232248"/>
          </a:xfrm>
          <a:prstGeom prst="ellipse">
            <a:avLst/>
          </a:prstGeom>
          <a:solidFill>
            <a:schemeClr val="accent1">
              <a:alpha val="20784"/>
            </a:schemeClr>
          </a:solidFill>
          <a:ln cap="flat" cmpd="sng" w="15875">
            <a:solidFill>
              <a:srgbClr val="6C9000">
                <a:alpha val="12941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1" name="Google Shape;411;p10"/>
          <p:cNvSpPr txBox="1"/>
          <p:nvPr>
            <p:ph type="title"/>
          </p:nvPr>
        </p:nvSpPr>
        <p:spPr>
          <a:xfrm>
            <a:off x="1043490" y="332656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</a:pPr>
            <a:r>
              <a:rPr lang="de-DE" sz="3600"/>
              <a:t>INTERVENTIONSGRÜNDE SEK</a:t>
            </a:r>
            <a:endParaRPr sz="3600"/>
          </a:p>
        </p:txBody>
      </p:sp>
      <p:sp>
        <p:nvSpPr>
          <p:cNvPr id="412" name="Google Shape;412;p10"/>
          <p:cNvSpPr/>
          <p:nvPr/>
        </p:nvSpPr>
        <p:spPr>
          <a:xfrm>
            <a:off x="2411760" y="3892243"/>
            <a:ext cx="2232248" cy="2232248"/>
          </a:xfrm>
          <a:prstGeom prst="ellipse">
            <a:avLst/>
          </a:prstGeom>
          <a:solidFill>
            <a:schemeClr val="accent1">
              <a:alpha val="49803"/>
            </a:schemeClr>
          </a:solidFill>
          <a:ln cap="flat" cmpd="sng" w="15875">
            <a:solidFill>
              <a:srgbClr val="6C9000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algn="tr" dir="81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3" name="Google Shape;413;p10"/>
          <p:cNvSpPr/>
          <p:nvPr/>
        </p:nvSpPr>
        <p:spPr>
          <a:xfrm>
            <a:off x="3995936" y="3861048"/>
            <a:ext cx="2232248" cy="2232248"/>
          </a:xfrm>
          <a:prstGeom prst="ellipse">
            <a:avLst/>
          </a:prstGeom>
          <a:solidFill>
            <a:schemeClr val="accent1">
              <a:alpha val="49803"/>
            </a:schemeClr>
          </a:solidFill>
          <a:ln cap="flat" cmpd="sng" w="15875">
            <a:solidFill>
              <a:srgbClr val="6C9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Kind</a:t>
            </a:r>
            <a:endParaRPr/>
          </a:p>
        </p:txBody>
      </p:sp>
      <p:sp>
        <p:nvSpPr>
          <p:cNvPr id="414" name="Google Shape;414;p10"/>
          <p:cNvSpPr/>
          <p:nvPr/>
        </p:nvSpPr>
        <p:spPr>
          <a:xfrm>
            <a:off x="2771800" y="5157192"/>
            <a:ext cx="1224136" cy="576064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5875">
            <a:solidFill>
              <a:srgbClr val="6C9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Intervention</a:t>
            </a:r>
            <a:endParaRPr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11"/>
          <p:cNvSpPr txBox="1"/>
          <p:nvPr>
            <p:ph type="title"/>
          </p:nvPr>
        </p:nvSpPr>
        <p:spPr>
          <a:xfrm>
            <a:off x="1043490" y="332656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</a:pPr>
            <a:r>
              <a:rPr lang="de-DE"/>
              <a:t>VEREINBARUNGEN PS</a:t>
            </a:r>
            <a:endParaRPr/>
          </a:p>
        </p:txBody>
      </p:sp>
      <p:grpSp>
        <p:nvGrpSpPr>
          <p:cNvPr id="420" name="Google Shape;420;p11"/>
          <p:cNvGrpSpPr/>
          <p:nvPr/>
        </p:nvGrpSpPr>
        <p:grpSpPr>
          <a:xfrm>
            <a:off x="1045850" y="1571656"/>
            <a:ext cx="7171635" cy="3026160"/>
            <a:chOff x="2242" y="158880"/>
            <a:chExt cx="7171635" cy="3026160"/>
          </a:xfrm>
        </p:grpSpPr>
        <p:sp>
          <p:nvSpPr>
            <p:cNvPr id="421" name="Google Shape;421;p11"/>
            <p:cNvSpPr/>
            <p:nvPr/>
          </p:nvSpPr>
          <p:spPr>
            <a:xfrm>
              <a:off x="2242" y="158880"/>
              <a:ext cx="2186474" cy="259200"/>
            </a:xfrm>
            <a:prstGeom prst="rect">
              <a:avLst/>
            </a:prstGeom>
            <a:solidFill>
              <a:schemeClr val="accent1"/>
            </a:solidFill>
            <a:ln cap="flat" cmpd="sng" w="1587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2" name="Google Shape;422;p11"/>
            <p:cNvSpPr txBox="1"/>
            <p:nvPr/>
          </p:nvSpPr>
          <p:spPr>
            <a:xfrm>
              <a:off x="2242" y="158880"/>
              <a:ext cx="2186474" cy="25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575" lIns="64000" spcFirstLastPara="1" rIns="64000" wrap="square" tIns="36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DE" sz="9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Lernbegleiter</a:t>
              </a:r>
              <a:endParaRPr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1"/>
            <p:cNvSpPr/>
            <p:nvPr/>
          </p:nvSpPr>
          <p:spPr>
            <a:xfrm>
              <a:off x="2242" y="418080"/>
              <a:ext cx="2186474" cy="2766960"/>
            </a:xfrm>
            <a:prstGeom prst="rect">
              <a:avLst/>
            </a:prstGeom>
            <a:solidFill>
              <a:srgbClr val="DBE8CA">
                <a:alpha val="89803"/>
              </a:srgbClr>
            </a:solidFill>
            <a:ln cap="flat" cmpd="sng" w="15875">
              <a:solidFill>
                <a:srgbClr val="DBE8CA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4" name="Google Shape;424;p11"/>
            <p:cNvSpPr txBox="1"/>
            <p:nvPr/>
          </p:nvSpPr>
          <p:spPr>
            <a:xfrm>
              <a:off x="2242" y="418080"/>
              <a:ext cx="2186474" cy="27669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72000" lIns="48000" spcFirstLastPara="1" rIns="64000" wrap="square" tIns="48000">
              <a:noAutofit/>
            </a:bodyPr>
            <a:lstStyle/>
            <a:p>
              <a:pPr indent="-57150" lvl="1" marL="571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Char char="•"/>
              </a:pPr>
              <a:r>
                <a:rPr b="0" i="0" lang="de-DE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Lerngruppeninputs, Miniinputs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57150" lvl="1" marL="57150" marR="0" rtl="0" algn="l">
                <a:lnSpc>
                  <a:spcPct val="90000"/>
                </a:lnSpc>
                <a:spcBef>
                  <a:spcPts val="135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Char char="•"/>
              </a:pPr>
              <a:r>
                <a:rPr b="0" i="0" lang="de-DE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Individuelle Inputs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57150" lvl="1" marL="57150" marR="0" rtl="0" algn="l">
                <a:lnSpc>
                  <a:spcPct val="90000"/>
                </a:lnSpc>
                <a:spcBef>
                  <a:spcPts val="135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Char char="•"/>
              </a:pPr>
              <a:r>
                <a:rPr b="0" i="0" lang="de-DE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Individualvereinbarungen bezüglich: 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57150" lvl="1" marL="57150" marR="0" rtl="0" algn="l">
                <a:lnSpc>
                  <a:spcPct val="90000"/>
                </a:lnSpc>
                <a:spcBef>
                  <a:spcPts val="135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Char char="•"/>
              </a:pPr>
              <a:r>
                <a:rPr b="0" i="0" lang="de-DE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der Aufgabenformate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57150" lvl="1" marL="57150" marR="0" rtl="0" algn="l">
                <a:lnSpc>
                  <a:spcPct val="90000"/>
                </a:lnSpc>
                <a:spcBef>
                  <a:spcPts val="135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Char char="•"/>
              </a:pPr>
              <a:r>
                <a:rPr b="0" i="0" lang="de-DE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des Umfangs 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57150" lvl="1" marL="57150" marR="0" rtl="0" algn="l">
                <a:lnSpc>
                  <a:spcPct val="90000"/>
                </a:lnSpc>
                <a:spcBef>
                  <a:spcPts val="135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Char char="•"/>
              </a:pPr>
              <a:r>
                <a:rPr b="0" i="0" lang="de-DE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der Bearbeitungszeit 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57150" lvl="1" marL="57150" marR="0" rtl="0" algn="l">
                <a:lnSpc>
                  <a:spcPct val="90000"/>
                </a:lnSpc>
                <a:spcBef>
                  <a:spcPts val="135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Char char="•"/>
              </a:pPr>
              <a:r>
                <a:rPr b="0" i="0" lang="de-DE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des Einsatzes von Hilfsmitteln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57150" lvl="1" marL="57150" marR="0" rtl="0" algn="l">
                <a:lnSpc>
                  <a:spcPct val="90000"/>
                </a:lnSpc>
                <a:spcBef>
                  <a:spcPts val="135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Char char="•"/>
              </a:pPr>
              <a:r>
                <a:rPr b="0" i="0" lang="de-DE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des Arbeitsplatzes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57150" lvl="1" marL="57150" marR="0" rtl="0" algn="l">
                <a:lnSpc>
                  <a:spcPct val="90000"/>
                </a:lnSpc>
                <a:spcBef>
                  <a:spcPts val="135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Char char="•"/>
              </a:pPr>
              <a:r>
                <a:rPr b="0" i="0" lang="de-DE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Sitzordnung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57150" lvl="1" marL="57150" marR="0" rtl="0" algn="l">
                <a:lnSpc>
                  <a:spcPct val="90000"/>
                </a:lnSpc>
                <a:spcBef>
                  <a:spcPts val="135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Char char="•"/>
              </a:pPr>
              <a:r>
                <a:rPr b="0" i="0" lang="de-DE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Auszeiten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57150" lvl="1" marL="57150" marR="0" rtl="0" algn="l">
                <a:lnSpc>
                  <a:spcPct val="90000"/>
                </a:lnSpc>
                <a:spcBef>
                  <a:spcPts val="135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Char char="•"/>
              </a:pPr>
              <a:r>
                <a:rPr b="0" i="0" lang="de-DE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RPZ, RILZ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57150" lvl="1" marL="57150" marR="0" rtl="0" algn="l">
                <a:lnSpc>
                  <a:spcPct val="90000"/>
                </a:lnSpc>
                <a:spcBef>
                  <a:spcPts val="135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Char char="•"/>
              </a:pPr>
              <a:r>
                <a:rPr b="0" i="0" lang="de-DE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Beziehungspflege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57150" lvl="1" marL="57150" marR="0" rtl="0" algn="l">
                <a:lnSpc>
                  <a:spcPct val="90000"/>
                </a:lnSpc>
                <a:spcBef>
                  <a:spcPts val="135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Char char="•"/>
              </a:pPr>
              <a:r>
                <a:rPr b="0" i="0" lang="de-DE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Etc.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1" marL="57150" marR="0" rtl="0" algn="l">
                <a:lnSpc>
                  <a:spcPct val="90000"/>
                </a:lnSpc>
                <a:spcBef>
                  <a:spcPts val="135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1" marL="57150" marR="0" rtl="0" algn="l">
                <a:lnSpc>
                  <a:spcPct val="90000"/>
                </a:lnSpc>
                <a:spcBef>
                  <a:spcPts val="135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57150" lvl="1" marL="0" marR="0" rtl="0" algn="l">
                <a:lnSpc>
                  <a:spcPct val="100000"/>
                </a:lnSpc>
                <a:spcBef>
                  <a:spcPts val="135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Char char="•"/>
              </a:pPr>
              <a:r>
                <a:rPr b="0" i="0" lang="de-DE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Individuelle Inputs</a:t>
              </a:r>
              <a:endParaRPr/>
            </a:p>
            <a:p>
              <a:pPr indent="0" lvl="1" marL="571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5" name="Google Shape;425;p11"/>
            <p:cNvSpPr/>
            <p:nvPr/>
          </p:nvSpPr>
          <p:spPr>
            <a:xfrm>
              <a:off x="2494822" y="158880"/>
              <a:ext cx="2186474" cy="259200"/>
            </a:xfrm>
            <a:prstGeom prst="rect">
              <a:avLst/>
            </a:prstGeom>
            <a:solidFill>
              <a:schemeClr val="accent1"/>
            </a:solidFill>
            <a:ln cap="flat" cmpd="sng" w="1587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6" name="Google Shape;426;p11"/>
            <p:cNvSpPr txBox="1"/>
            <p:nvPr/>
          </p:nvSpPr>
          <p:spPr>
            <a:xfrm>
              <a:off x="2494822" y="158880"/>
              <a:ext cx="2186474" cy="25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575" lIns="64000" spcFirstLastPara="1" rIns="64000" wrap="square" tIns="36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DE" sz="9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Lerngruppenleiter</a:t>
              </a:r>
              <a:endParaRPr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7" name="Google Shape;427;p11"/>
            <p:cNvSpPr/>
            <p:nvPr/>
          </p:nvSpPr>
          <p:spPr>
            <a:xfrm>
              <a:off x="2494822" y="418080"/>
              <a:ext cx="2186474" cy="2766960"/>
            </a:xfrm>
            <a:prstGeom prst="rect">
              <a:avLst/>
            </a:prstGeom>
            <a:solidFill>
              <a:srgbClr val="DBE8CA">
                <a:alpha val="89803"/>
              </a:srgbClr>
            </a:solidFill>
            <a:ln cap="flat" cmpd="sng" w="15875">
              <a:solidFill>
                <a:srgbClr val="DBE8CA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8" name="Google Shape;428;p11"/>
            <p:cNvSpPr txBox="1"/>
            <p:nvPr/>
          </p:nvSpPr>
          <p:spPr>
            <a:xfrm>
              <a:off x="2494822" y="418080"/>
              <a:ext cx="2186474" cy="27669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72000" lIns="48000" spcFirstLastPara="1" rIns="64000" wrap="square" tIns="48000">
              <a:noAutofit/>
            </a:bodyPr>
            <a:lstStyle/>
            <a:p>
              <a:pPr indent="-57150" lvl="1" marL="571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Char char="•"/>
              </a:pPr>
              <a:r>
                <a:rPr b="0" i="0" lang="de-DE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Gruppenbezogene Vereinbarungen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57150" lvl="1" marL="57150" marR="0" rtl="0" algn="l">
                <a:lnSpc>
                  <a:spcPct val="90000"/>
                </a:lnSpc>
                <a:spcBef>
                  <a:spcPts val="135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Char char="•"/>
              </a:pPr>
              <a:r>
                <a:rPr b="0" i="0" lang="de-DE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Definition von Entwicklungszielen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57150" lvl="1" marL="57150" marR="0" rtl="0" algn="l">
                <a:lnSpc>
                  <a:spcPct val="90000"/>
                </a:lnSpc>
                <a:spcBef>
                  <a:spcPts val="135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Char char="•"/>
              </a:pPr>
              <a:r>
                <a:rPr b="0" i="0" lang="de-DE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Regelmäßige Feedbacks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57150" lvl="1" marL="57150" marR="0" rtl="0" algn="l">
                <a:lnSpc>
                  <a:spcPct val="90000"/>
                </a:lnSpc>
                <a:spcBef>
                  <a:spcPts val="135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Char char="•"/>
              </a:pPr>
              <a:r>
                <a:rPr b="0" i="0" lang="de-DE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Trainings(z.B. Verstärkerpläne)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57150" lvl="1" marL="57150" marR="0" rtl="0" algn="l">
                <a:lnSpc>
                  <a:spcPct val="90000"/>
                </a:lnSpc>
                <a:spcBef>
                  <a:spcPts val="135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Char char="•"/>
              </a:pPr>
              <a:r>
                <a:rPr b="0" i="0" lang="de-DE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Vernetzung (Schulsozialarbeit, Streitschlichter, etc.)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57150" lvl="1" marL="57150" marR="0" rtl="0" algn="l">
                <a:lnSpc>
                  <a:spcPct val="90000"/>
                </a:lnSpc>
                <a:spcBef>
                  <a:spcPts val="135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Char char="•"/>
              </a:pPr>
              <a:r>
                <a:rPr b="0" i="0" lang="de-DE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Einbindung der Eltern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57150" lvl="1" marL="0" marR="0" rtl="0" algn="l">
                <a:lnSpc>
                  <a:spcPct val="100000"/>
                </a:lnSpc>
                <a:spcBef>
                  <a:spcPts val="135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Char char="•"/>
              </a:pPr>
              <a:r>
                <a:rPr b="0" i="0" lang="de-DE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Sitzordnung für alle Fächer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57150" lvl="1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Char char="•"/>
              </a:pPr>
              <a:r>
                <a:rPr b="0" i="0" lang="de-DE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Fit-Button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57150" lvl="1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Char char="•"/>
              </a:pPr>
              <a:r>
                <a:rPr b="0" i="0" lang="de-DE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Essensbestellung (Klasse 2)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57150" lvl="1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Char char="•"/>
              </a:pPr>
              <a:r>
                <a:rPr b="0" i="0" lang="de-DE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Etc.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1" marL="571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9" name="Google Shape;429;p11"/>
            <p:cNvSpPr/>
            <p:nvPr/>
          </p:nvSpPr>
          <p:spPr>
            <a:xfrm>
              <a:off x="4987403" y="158880"/>
              <a:ext cx="2186474" cy="259200"/>
            </a:xfrm>
            <a:prstGeom prst="rect">
              <a:avLst/>
            </a:prstGeom>
            <a:solidFill>
              <a:schemeClr val="accent1"/>
            </a:solidFill>
            <a:ln cap="flat" cmpd="sng" w="1587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0" name="Google Shape;430;p11"/>
            <p:cNvSpPr txBox="1"/>
            <p:nvPr/>
          </p:nvSpPr>
          <p:spPr>
            <a:xfrm>
              <a:off x="4987403" y="158880"/>
              <a:ext cx="2186474" cy="25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575" lIns="64000" spcFirstLastPara="1" rIns="64000" wrap="square" tIns="36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DE" sz="9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ILZ-Kräfte/ Päd . Mitarbeiter</a:t>
              </a:r>
              <a:endParaRPr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1"/>
            <p:cNvSpPr/>
            <p:nvPr/>
          </p:nvSpPr>
          <p:spPr>
            <a:xfrm>
              <a:off x="4987403" y="418080"/>
              <a:ext cx="2186474" cy="2766960"/>
            </a:xfrm>
            <a:prstGeom prst="rect">
              <a:avLst/>
            </a:prstGeom>
            <a:solidFill>
              <a:srgbClr val="DBE8CA">
                <a:alpha val="89803"/>
              </a:srgbClr>
            </a:solidFill>
            <a:ln cap="flat" cmpd="sng" w="15875">
              <a:solidFill>
                <a:srgbClr val="DBE8CA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2" name="Google Shape;432;p11"/>
            <p:cNvSpPr txBox="1"/>
            <p:nvPr/>
          </p:nvSpPr>
          <p:spPr>
            <a:xfrm>
              <a:off x="4987403" y="418080"/>
              <a:ext cx="2186474" cy="27669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72000" lIns="48000" spcFirstLastPara="1" rIns="64000" wrap="square" tIns="48000">
              <a:noAutofit/>
            </a:bodyPr>
            <a:lstStyle/>
            <a:p>
              <a:pPr indent="-57150" lvl="1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Char char="•"/>
              </a:pPr>
              <a:r>
                <a:rPr b="0" i="0" lang="de-DE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Individuelle Inputs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57150" lvl="1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Char char="•"/>
              </a:pPr>
              <a:r>
                <a:rPr b="0" i="0" lang="de-DE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Individualvereinbarungen bezüglich: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57150" lvl="1" marL="571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Char char="•"/>
              </a:pPr>
              <a:r>
                <a:rPr b="0" i="0" lang="de-DE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des Arbeitsplatzes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57150" lvl="1" marL="57150" marR="0" rtl="0" algn="l">
                <a:lnSpc>
                  <a:spcPct val="90000"/>
                </a:lnSpc>
                <a:spcBef>
                  <a:spcPts val="135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Char char="•"/>
              </a:pPr>
              <a:r>
                <a:rPr b="0" i="0" lang="de-DE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Sitzordnung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57150" lvl="1" marL="57150" marR="0" rtl="0" algn="l">
                <a:lnSpc>
                  <a:spcPct val="90000"/>
                </a:lnSpc>
                <a:spcBef>
                  <a:spcPts val="135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Char char="•"/>
              </a:pPr>
              <a:r>
                <a:rPr b="0" i="0" lang="de-DE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Auszeiten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57150" lvl="1" marL="57150" marR="0" rtl="0" algn="l">
                <a:lnSpc>
                  <a:spcPct val="90000"/>
                </a:lnSpc>
                <a:spcBef>
                  <a:spcPts val="135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Char char="•"/>
              </a:pPr>
              <a:r>
                <a:rPr b="0" i="0" lang="de-DE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Einmal jährlich Feedback an Eltern bzgl. Arbeitsverhalten ILZ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57150" lvl="1" marL="57150" marR="0" rtl="0" algn="l">
                <a:lnSpc>
                  <a:spcPct val="90000"/>
                </a:lnSpc>
                <a:spcBef>
                  <a:spcPts val="135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Char char="•"/>
              </a:pPr>
              <a:r>
                <a:rPr b="0" i="0" lang="de-DE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Feedbacks bzgl. Sozialverhalten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57150" lvl="1" marL="57150" marR="0" rtl="0" algn="l">
                <a:lnSpc>
                  <a:spcPct val="90000"/>
                </a:lnSpc>
                <a:spcBef>
                  <a:spcPts val="135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Char char="•"/>
              </a:pPr>
              <a:r>
                <a:rPr b="0" i="0" lang="de-DE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Trainings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1" marL="57150" marR="0" rtl="0" algn="l">
                <a:lnSpc>
                  <a:spcPct val="90000"/>
                </a:lnSpc>
                <a:spcBef>
                  <a:spcPts val="135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1" marL="57150" marR="0" rtl="0" algn="l">
                <a:lnSpc>
                  <a:spcPct val="90000"/>
                </a:lnSpc>
                <a:spcBef>
                  <a:spcPts val="135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1" marL="57150" marR="0" rtl="0" algn="l">
                <a:lnSpc>
                  <a:spcPct val="90000"/>
                </a:lnSpc>
                <a:spcBef>
                  <a:spcPts val="135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1" marL="57150" marR="0" rtl="0" algn="l">
                <a:lnSpc>
                  <a:spcPct val="90000"/>
                </a:lnSpc>
                <a:spcBef>
                  <a:spcPts val="135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1"/>
          <p:cNvSpPr/>
          <p:nvPr/>
        </p:nvSpPr>
        <p:spPr>
          <a:xfrm>
            <a:off x="2267744" y="4509120"/>
            <a:ext cx="2232248" cy="2232248"/>
          </a:xfrm>
          <a:prstGeom prst="ellipse">
            <a:avLst/>
          </a:prstGeom>
          <a:solidFill>
            <a:schemeClr val="accent1">
              <a:alpha val="20784"/>
            </a:schemeClr>
          </a:solidFill>
          <a:ln cap="flat" cmpd="sng" w="15875">
            <a:solidFill>
              <a:srgbClr val="6C9000">
                <a:alpha val="12941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4" name="Google Shape;434;p11"/>
          <p:cNvSpPr/>
          <p:nvPr/>
        </p:nvSpPr>
        <p:spPr>
          <a:xfrm>
            <a:off x="2339752" y="4149080"/>
            <a:ext cx="2232248" cy="2232248"/>
          </a:xfrm>
          <a:prstGeom prst="ellipse">
            <a:avLst/>
          </a:prstGeom>
          <a:solidFill>
            <a:schemeClr val="accent1">
              <a:alpha val="49803"/>
            </a:schemeClr>
          </a:solidFill>
          <a:ln cap="flat" cmpd="sng" w="15875">
            <a:solidFill>
              <a:srgbClr val="6C9000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algn="tr" dir="81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5" name="Google Shape;435;p11"/>
          <p:cNvSpPr/>
          <p:nvPr/>
        </p:nvSpPr>
        <p:spPr>
          <a:xfrm>
            <a:off x="4427984" y="4221088"/>
            <a:ext cx="2232248" cy="2232248"/>
          </a:xfrm>
          <a:prstGeom prst="ellipse">
            <a:avLst/>
          </a:prstGeom>
          <a:solidFill>
            <a:schemeClr val="accent1">
              <a:alpha val="49803"/>
            </a:schemeClr>
          </a:solidFill>
          <a:ln cap="flat" cmpd="sng" w="15875">
            <a:solidFill>
              <a:srgbClr val="6C9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Kind</a:t>
            </a:r>
            <a:endParaRPr/>
          </a:p>
        </p:txBody>
      </p:sp>
      <p:sp>
        <p:nvSpPr>
          <p:cNvPr id="436" name="Google Shape;436;p11"/>
          <p:cNvSpPr/>
          <p:nvPr/>
        </p:nvSpPr>
        <p:spPr>
          <a:xfrm rot="-5400000">
            <a:off x="3649289" y="5409220"/>
            <a:ext cx="1368152" cy="576064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5875">
            <a:solidFill>
              <a:srgbClr val="6C9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Vereinbarungen</a:t>
            </a:r>
            <a:endParaRPr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12"/>
          <p:cNvSpPr txBox="1"/>
          <p:nvPr>
            <p:ph type="title"/>
          </p:nvPr>
        </p:nvSpPr>
        <p:spPr>
          <a:xfrm>
            <a:off x="1043490" y="332656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</a:pPr>
            <a:r>
              <a:rPr lang="de-DE"/>
              <a:t>VEREINBARUNGEN SEK</a:t>
            </a:r>
            <a:endParaRPr/>
          </a:p>
        </p:txBody>
      </p:sp>
      <p:grpSp>
        <p:nvGrpSpPr>
          <p:cNvPr id="442" name="Google Shape;442;p12"/>
          <p:cNvGrpSpPr/>
          <p:nvPr/>
        </p:nvGrpSpPr>
        <p:grpSpPr>
          <a:xfrm>
            <a:off x="1045850" y="1495515"/>
            <a:ext cx="7171635" cy="3178440"/>
            <a:chOff x="2242" y="82739"/>
            <a:chExt cx="7171635" cy="3178440"/>
          </a:xfrm>
        </p:grpSpPr>
        <p:sp>
          <p:nvSpPr>
            <p:cNvPr id="443" name="Google Shape;443;p12"/>
            <p:cNvSpPr/>
            <p:nvPr/>
          </p:nvSpPr>
          <p:spPr>
            <a:xfrm>
              <a:off x="2242" y="82739"/>
              <a:ext cx="2186474" cy="345600"/>
            </a:xfrm>
            <a:prstGeom prst="rect">
              <a:avLst/>
            </a:prstGeom>
            <a:solidFill>
              <a:schemeClr val="accent1"/>
            </a:solidFill>
            <a:ln cap="flat" cmpd="sng" w="1587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4" name="Google Shape;444;p12"/>
            <p:cNvSpPr txBox="1"/>
            <p:nvPr/>
          </p:nvSpPr>
          <p:spPr>
            <a:xfrm>
              <a:off x="2242" y="82739"/>
              <a:ext cx="2186474" cy="34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8750" lIns="85325" spcFirstLastPara="1" rIns="85325" wrap="square" tIns="487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DE" sz="1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Lernbegleiter</a:t>
              </a:r>
              <a:endPara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5" name="Google Shape;445;p12"/>
            <p:cNvSpPr/>
            <p:nvPr/>
          </p:nvSpPr>
          <p:spPr>
            <a:xfrm>
              <a:off x="2242" y="428339"/>
              <a:ext cx="2186474" cy="2832840"/>
            </a:xfrm>
            <a:prstGeom prst="rect">
              <a:avLst/>
            </a:prstGeom>
            <a:solidFill>
              <a:srgbClr val="DBE8CA">
                <a:alpha val="89803"/>
              </a:srgbClr>
            </a:solidFill>
            <a:ln cap="flat" cmpd="sng" w="15875">
              <a:solidFill>
                <a:srgbClr val="DBE8CA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6" name="Google Shape;446;p12"/>
            <p:cNvSpPr txBox="1"/>
            <p:nvPr/>
          </p:nvSpPr>
          <p:spPr>
            <a:xfrm>
              <a:off x="2242" y="428339"/>
              <a:ext cx="2186474" cy="28328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6000" lIns="64000" spcFirstLastPara="1" rIns="85325" wrap="square" tIns="64000">
              <a:noAutofit/>
            </a:bodyPr>
            <a:lstStyle/>
            <a:p>
              <a:pPr indent="-114300" lvl="1" marL="1143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b="0" i="0" lang="de-DE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Bestimmte Anzahl Lernjobs pro Fach pro Woche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b="0" i="0" lang="de-DE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Reflektion der Tagesplanung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b="0" i="0" lang="de-DE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Individuelle Inputs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b="0" i="0" lang="de-DE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Sitzordnung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b="0" i="0" lang="de-DE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Auszeiten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b="0" i="0" lang="de-DE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RPZ, RILZ, RFÖ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b="0" i="0" lang="de-DE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Beziehungspflege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b="0" i="0" lang="de-DE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Etc.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8100" lvl="1" marL="1143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8100" lvl="1" marL="1143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8100" lvl="1" marL="1143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7" name="Google Shape;447;p12"/>
            <p:cNvSpPr/>
            <p:nvPr/>
          </p:nvSpPr>
          <p:spPr>
            <a:xfrm>
              <a:off x="2494822" y="82739"/>
              <a:ext cx="2186474" cy="345600"/>
            </a:xfrm>
            <a:prstGeom prst="rect">
              <a:avLst/>
            </a:prstGeom>
            <a:solidFill>
              <a:schemeClr val="accent1"/>
            </a:solidFill>
            <a:ln cap="flat" cmpd="sng" w="1587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8" name="Google Shape;448;p12"/>
            <p:cNvSpPr txBox="1"/>
            <p:nvPr/>
          </p:nvSpPr>
          <p:spPr>
            <a:xfrm>
              <a:off x="2494822" y="82739"/>
              <a:ext cx="2186474" cy="34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8750" lIns="85325" spcFirstLastPara="1" rIns="85325" wrap="square" tIns="487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DE" sz="1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Lerngruppenleiter</a:t>
              </a:r>
              <a:endPara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9" name="Google Shape;449;p12"/>
            <p:cNvSpPr/>
            <p:nvPr/>
          </p:nvSpPr>
          <p:spPr>
            <a:xfrm>
              <a:off x="2494822" y="428339"/>
              <a:ext cx="2186474" cy="2832840"/>
            </a:xfrm>
            <a:prstGeom prst="rect">
              <a:avLst/>
            </a:prstGeom>
            <a:solidFill>
              <a:srgbClr val="DBE8CA">
                <a:alpha val="89803"/>
              </a:srgbClr>
            </a:solidFill>
            <a:ln cap="flat" cmpd="sng" w="15875">
              <a:solidFill>
                <a:srgbClr val="DBE8CA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0" name="Google Shape;450;p12"/>
            <p:cNvSpPr txBox="1"/>
            <p:nvPr/>
          </p:nvSpPr>
          <p:spPr>
            <a:xfrm>
              <a:off x="2494822" y="428339"/>
              <a:ext cx="2186474" cy="28328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6000" lIns="64000" spcFirstLastPara="1" rIns="85325" wrap="square" tIns="64000">
              <a:noAutofit/>
            </a:bodyPr>
            <a:lstStyle/>
            <a:p>
              <a:pPr indent="-114300" lvl="1" marL="1143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b="0" i="0" lang="de-DE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Fit-Button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b="0" i="0" lang="de-DE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Gruppenbezogene Vereinbarungen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b="0" i="0" lang="de-DE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Regelmäßige Feedbacks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b="0" i="0" lang="de-DE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Sitzordnung für alle Fächer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b="0" i="0" lang="de-DE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Etc.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8100" lvl="1" marL="1143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1" name="Google Shape;451;p12"/>
            <p:cNvSpPr/>
            <p:nvPr/>
          </p:nvSpPr>
          <p:spPr>
            <a:xfrm>
              <a:off x="4987403" y="82739"/>
              <a:ext cx="2186474" cy="345600"/>
            </a:xfrm>
            <a:prstGeom prst="rect">
              <a:avLst/>
            </a:prstGeom>
            <a:solidFill>
              <a:schemeClr val="accent1"/>
            </a:solidFill>
            <a:ln cap="flat" cmpd="sng" w="1587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2" name="Google Shape;452;p12"/>
            <p:cNvSpPr txBox="1"/>
            <p:nvPr/>
          </p:nvSpPr>
          <p:spPr>
            <a:xfrm>
              <a:off x="4987403" y="82739"/>
              <a:ext cx="2186474" cy="34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8750" lIns="85325" spcFirstLastPara="1" rIns="85325" wrap="square" tIns="487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DE" sz="1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Coach</a:t>
              </a:r>
              <a:endPara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3" name="Google Shape;453;p12"/>
            <p:cNvSpPr/>
            <p:nvPr/>
          </p:nvSpPr>
          <p:spPr>
            <a:xfrm>
              <a:off x="4987403" y="428339"/>
              <a:ext cx="2186474" cy="2832840"/>
            </a:xfrm>
            <a:prstGeom prst="rect">
              <a:avLst/>
            </a:prstGeom>
            <a:solidFill>
              <a:srgbClr val="DBE8CA">
                <a:alpha val="89803"/>
              </a:srgbClr>
            </a:solidFill>
            <a:ln cap="flat" cmpd="sng" w="15875">
              <a:solidFill>
                <a:srgbClr val="DBE8CA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4" name="Google Shape;454;p12"/>
            <p:cNvSpPr txBox="1"/>
            <p:nvPr/>
          </p:nvSpPr>
          <p:spPr>
            <a:xfrm>
              <a:off x="4987403" y="428339"/>
              <a:ext cx="2186474" cy="28328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6000" lIns="64000" spcFirstLastPara="1" rIns="85325" wrap="square" tIns="64000">
              <a:noAutofit/>
            </a:bodyPr>
            <a:lstStyle/>
            <a:p>
              <a:pPr indent="-114300" lvl="1" marL="1143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b="0" i="0" lang="de-DE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Erhöhung der Gesprächsfrequenz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b="0" i="0" lang="de-DE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Definition von Entwicklungszielen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b="0" i="0" lang="de-DE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Trainings(z.B. Verstärkerpläne)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b="0" i="0" lang="de-DE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Vernetzung (Schulsozialarbeit, Streitschlichter, etc.)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b="0" i="0" lang="de-DE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Einbindung der Eltern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b="0" i="0" lang="de-DE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Etc.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8100" lvl="1" marL="1143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55" name="Google Shape;455;p12"/>
          <p:cNvSpPr/>
          <p:nvPr/>
        </p:nvSpPr>
        <p:spPr>
          <a:xfrm>
            <a:off x="2123728" y="3892243"/>
            <a:ext cx="2232248" cy="2232248"/>
          </a:xfrm>
          <a:prstGeom prst="ellipse">
            <a:avLst/>
          </a:prstGeom>
          <a:solidFill>
            <a:schemeClr val="accent1">
              <a:alpha val="20784"/>
            </a:schemeClr>
          </a:solidFill>
          <a:ln cap="flat" cmpd="sng" w="15875">
            <a:solidFill>
              <a:srgbClr val="6C9000">
                <a:alpha val="12941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6" name="Google Shape;456;p12"/>
          <p:cNvSpPr/>
          <p:nvPr/>
        </p:nvSpPr>
        <p:spPr>
          <a:xfrm>
            <a:off x="2411760" y="3892243"/>
            <a:ext cx="2232248" cy="2232248"/>
          </a:xfrm>
          <a:prstGeom prst="ellipse">
            <a:avLst/>
          </a:prstGeom>
          <a:solidFill>
            <a:schemeClr val="accent1">
              <a:alpha val="49803"/>
            </a:schemeClr>
          </a:solidFill>
          <a:ln cap="flat" cmpd="sng" w="15875">
            <a:solidFill>
              <a:srgbClr val="6C9000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algn="tr" dir="81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7" name="Google Shape;457;p12"/>
          <p:cNvSpPr/>
          <p:nvPr/>
        </p:nvSpPr>
        <p:spPr>
          <a:xfrm>
            <a:off x="3995936" y="3861048"/>
            <a:ext cx="2232248" cy="2232248"/>
          </a:xfrm>
          <a:prstGeom prst="ellipse">
            <a:avLst/>
          </a:prstGeom>
          <a:solidFill>
            <a:schemeClr val="accent1">
              <a:alpha val="49803"/>
            </a:schemeClr>
          </a:solidFill>
          <a:ln cap="flat" cmpd="sng" w="15875">
            <a:solidFill>
              <a:srgbClr val="6C9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Kind</a:t>
            </a:r>
            <a:endParaRPr/>
          </a:p>
        </p:txBody>
      </p:sp>
      <p:sp>
        <p:nvSpPr>
          <p:cNvPr id="458" name="Google Shape;458;p12"/>
          <p:cNvSpPr/>
          <p:nvPr/>
        </p:nvSpPr>
        <p:spPr>
          <a:xfrm rot="-5400000">
            <a:off x="3649289" y="5409220"/>
            <a:ext cx="1368152" cy="576064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5875">
            <a:solidFill>
              <a:srgbClr val="6C9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Vereinbarungen</a:t>
            </a:r>
            <a:endParaRPr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" name="Google Shape;263;p2"/>
          <p:cNvGrpSpPr/>
          <p:nvPr/>
        </p:nvGrpSpPr>
        <p:grpSpPr>
          <a:xfrm>
            <a:off x="704039" y="2742232"/>
            <a:ext cx="4450844" cy="1949598"/>
            <a:chOff x="20471" y="969416"/>
            <a:chExt cx="4450844" cy="1949598"/>
          </a:xfrm>
        </p:grpSpPr>
        <p:sp>
          <p:nvSpPr>
            <p:cNvPr id="264" name="Google Shape;264;p2"/>
            <p:cNvSpPr/>
            <p:nvPr/>
          </p:nvSpPr>
          <p:spPr>
            <a:xfrm>
              <a:off x="132056" y="1669272"/>
              <a:ext cx="1963880" cy="6471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2"/>
            <p:cNvSpPr txBox="1"/>
            <p:nvPr/>
          </p:nvSpPr>
          <p:spPr>
            <a:xfrm>
              <a:off x="132056" y="1669272"/>
              <a:ext cx="1963880" cy="6471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9350" lIns="39350" spcFirstLastPara="1" rIns="39350" wrap="square" tIns="393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DE" sz="31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Kollegium</a:t>
              </a:r>
              <a:endParaRPr sz="3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2"/>
            <p:cNvSpPr/>
            <p:nvPr/>
          </p:nvSpPr>
          <p:spPr>
            <a:xfrm>
              <a:off x="129824" y="1472438"/>
              <a:ext cx="156217" cy="156217"/>
            </a:xfrm>
            <a:prstGeom prst="ellipse">
              <a:avLst/>
            </a:prstGeom>
            <a:solidFill>
              <a:schemeClr val="accent1"/>
            </a:solidFill>
            <a:ln cap="flat" cmpd="sng" w="158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2"/>
            <p:cNvSpPr/>
            <p:nvPr/>
          </p:nvSpPr>
          <p:spPr>
            <a:xfrm>
              <a:off x="239176" y="1253733"/>
              <a:ext cx="156217" cy="156217"/>
            </a:xfrm>
            <a:prstGeom prst="ellipse">
              <a:avLst/>
            </a:prstGeom>
            <a:solidFill>
              <a:schemeClr val="accent1"/>
            </a:solidFill>
            <a:ln cap="flat" cmpd="sng" w="158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2"/>
            <p:cNvSpPr/>
            <p:nvPr/>
          </p:nvSpPr>
          <p:spPr>
            <a:xfrm>
              <a:off x="501622" y="1297474"/>
              <a:ext cx="245485" cy="245485"/>
            </a:xfrm>
            <a:prstGeom prst="ellipse">
              <a:avLst/>
            </a:prstGeom>
            <a:solidFill>
              <a:schemeClr val="accent1"/>
            </a:solidFill>
            <a:ln cap="flat" cmpd="sng" w="158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Google Shape;269;p2"/>
            <p:cNvSpPr/>
            <p:nvPr/>
          </p:nvSpPr>
          <p:spPr>
            <a:xfrm>
              <a:off x="720327" y="1056898"/>
              <a:ext cx="156217" cy="156217"/>
            </a:xfrm>
            <a:prstGeom prst="ellipse">
              <a:avLst/>
            </a:prstGeom>
            <a:solidFill>
              <a:schemeClr val="accent1"/>
            </a:solidFill>
            <a:ln cap="flat" cmpd="sng" w="158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Google Shape;270;p2"/>
            <p:cNvSpPr/>
            <p:nvPr/>
          </p:nvSpPr>
          <p:spPr>
            <a:xfrm>
              <a:off x="1004643" y="969416"/>
              <a:ext cx="156217" cy="156217"/>
            </a:xfrm>
            <a:prstGeom prst="ellipse">
              <a:avLst/>
            </a:prstGeom>
            <a:solidFill>
              <a:schemeClr val="accent1"/>
            </a:solidFill>
            <a:ln cap="flat" cmpd="sng" w="158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p2"/>
            <p:cNvSpPr/>
            <p:nvPr/>
          </p:nvSpPr>
          <p:spPr>
            <a:xfrm>
              <a:off x="1354571" y="1122510"/>
              <a:ext cx="156217" cy="156217"/>
            </a:xfrm>
            <a:prstGeom prst="ellipse">
              <a:avLst/>
            </a:prstGeom>
            <a:solidFill>
              <a:schemeClr val="accent1"/>
            </a:solidFill>
            <a:ln cap="flat" cmpd="sng" w="158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" name="Google Shape;272;p2"/>
            <p:cNvSpPr/>
            <p:nvPr/>
          </p:nvSpPr>
          <p:spPr>
            <a:xfrm>
              <a:off x="1573276" y="1231862"/>
              <a:ext cx="245485" cy="245485"/>
            </a:xfrm>
            <a:prstGeom prst="ellipse">
              <a:avLst/>
            </a:prstGeom>
            <a:solidFill>
              <a:schemeClr val="accent1"/>
            </a:solidFill>
            <a:ln cap="flat" cmpd="sng" w="158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" name="Google Shape;273;p2"/>
            <p:cNvSpPr/>
            <p:nvPr/>
          </p:nvSpPr>
          <p:spPr>
            <a:xfrm>
              <a:off x="1879463" y="1472438"/>
              <a:ext cx="156217" cy="156217"/>
            </a:xfrm>
            <a:prstGeom prst="ellipse">
              <a:avLst/>
            </a:prstGeom>
            <a:solidFill>
              <a:schemeClr val="accent1"/>
            </a:solidFill>
            <a:ln cap="flat" cmpd="sng" w="158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2"/>
            <p:cNvSpPr/>
            <p:nvPr/>
          </p:nvSpPr>
          <p:spPr>
            <a:xfrm>
              <a:off x="2010686" y="1713013"/>
              <a:ext cx="156217" cy="156217"/>
            </a:xfrm>
            <a:prstGeom prst="ellipse">
              <a:avLst/>
            </a:prstGeom>
            <a:solidFill>
              <a:schemeClr val="accent1"/>
            </a:solidFill>
            <a:ln cap="flat" cmpd="sng" w="158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" name="Google Shape;275;p2"/>
            <p:cNvSpPr/>
            <p:nvPr/>
          </p:nvSpPr>
          <p:spPr>
            <a:xfrm>
              <a:off x="873421" y="1253733"/>
              <a:ext cx="401702" cy="401702"/>
            </a:xfrm>
            <a:prstGeom prst="ellipse">
              <a:avLst/>
            </a:prstGeom>
            <a:solidFill>
              <a:schemeClr val="accent1"/>
            </a:solidFill>
            <a:ln cap="flat" cmpd="sng" w="158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Google Shape;276;p2"/>
            <p:cNvSpPr/>
            <p:nvPr/>
          </p:nvSpPr>
          <p:spPr>
            <a:xfrm>
              <a:off x="20471" y="2084812"/>
              <a:ext cx="156217" cy="156217"/>
            </a:xfrm>
            <a:prstGeom prst="ellipse">
              <a:avLst/>
            </a:prstGeom>
            <a:solidFill>
              <a:schemeClr val="accent1"/>
            </a:solidFill>
            <a:ln cap="flat" cmpd="sng" w="158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Google Shape;277;p2"/>
            <p:cNvSpPr/>
            <p:nvPr/>
          </p:nvSpPr>
          <p:spPr>
            <a:xfrm>
              <a:off x="151694" y="2281646"/>
              <a:ext cx="245485" cy="245485"/>
            </a:xfrm>
            <a:prstGeom prst="ellipse">
              <a:avLst/>
            </a:prstGeom>
            <a:solidFill>
              <a:schemeClr val="accent1"/>
            </a:solidFill>
            <a:ln cap="flat" cmpd="sng" w="158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2"/>
            <p:cNvSpPr/>
            <p:nvPr/>
          </p:nvSpPr>
          <p:spPr>
            <a:xfrm>
              <a:off x="479752" y="2456610"/>
              <a:ext cx="357069" cy="357069"/>
            </a:xfrm>
            <a:prstGeom prst="ellipse">
              <a:avLst/>
            </a:prstGeom>
            <a:solidFill>
              <a:schemeClr val="accent1"/>
            </a:solidFill>
            <a:ln cap="flat" cmpd="sng" w="158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2"/>
            <p:cNvSpPr/>
            <p:nvPr/>
          </p:nvSpPr>
          <p:spPr>
            <a:xfrm>
              <a:off x="939032" y="2740926"/>
              <a:ext cx="156217" cy="156217"/>
            </a:xfrm>
            <a:prstGeom prst="ellipse">
              <a:avLst/>
            </a:prstGeom>
            <a:solidFill>
              <a:schemeClr val="accent1"/>
            </a:solidFill>
            <a:ln cap="flat" cmpd="sng" w="158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2"/>
            <p:cNvSpPr/>
            <p:nvPr/>
          </p:nvSpPr>
          <p:spPr>
            <a:xfrm>
              <a:off x="1026514" y="2456610"/>
              <a:ext cx="245485" cy="245485"/>
            </a:xfrm>
            <a:prstGeom prst="ellipse">
              <a:avLst/>
            </a:prstGeom>
            <a:solidFill>
              <a:schemeClr val="accent1"/>
            </a:solidFill>
            <a:ln cap="flat" cmpd="sng" w="158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Google Shape;281;p2"/>
            <p:cNvSpPr/>
            <p:nvPr/>
          </p:nvSpPr>
          <p:spPr>
            <a:xfrm>
              <a:off x="1245219" y="2762797"/>
              <a:ext cx="156217" cy="156217"/>
            </a:xfrm>
            <a:prstGeom prst="ellipse">
              <a:avLst/>
            </a:prstGeom>
            <a:solidFill>
              <a:schemeClr val="accent1"/>
            </a:solidFill>
            <a:ln cap="flat" cmpd="sng" w="158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2"/>
            <p:cNvSpPr/>
            <p:nvPr/>
          </p:nvSpPr>
          <p:spPr>
            <a:xfrm>
              <a:off x="1442053" y="2412869"/>
              <a:ext cx="357069" cy="357069"/>
            </a:xfrm>
            <a:prstGeom prst="ellipse">
              <a:avLst/>
            </a:prstGeom>
            <a:solidFill>
              <a:schemeClr val="accent1"/>
            </a:solidFill>
            <a:ln cap="flat" cmpd="sng" w="158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2"/>
            <p:cNvSpPr/>
            <p:nvPr/>
          </p:nvSpPr>
          <p:spPr>
            <a:xfrm>
              <a:off x="1923204" y="2325387"/>
              <a:ext cx="245485" cy="245485"/>
            </a:xfrm>
            <a:prstGeom prst="ellipse">
              <a:avLst/>
            </a:prstGeom>
            <a:solidFill>
              <a:schemeClr val="accent1"/>
            </a:solidFill>
            <a:ln cap="flat" cmpd="sng" w="158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" name="Google Shape;284;p2"/>
            <p:cNvSpPr/>
            <p:nvPr/>
          </p:nvSpPr>
          <p:spPr>
            <a:xfrm>
              <a:off x="2168689" y="1297110"/>
              <a:ext cx="720954" cy="1376381"/>
            </a:xfrm>
            <a:prstGeom prst="chevron">
              <a:avLst>
                <a:gd fmla="val 62310" name="adj"/>
              </a:avLst>
            </a:prstGeom>
            <a:solidFill>
              <a:srgbClr val="C6DFA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Google Shape;285;p2"/>
            <p:cNvSpPr/>
            <p:nvPr/>
          </p:nvSpPr>
          <p:spPr>
            <a:xfrm>
              <a:off x="2758561" y="1297110"/>
              <a:ext cx="720954" cy="1376381"/>
            </a:xfrm>
            <a:prstGeom prst="chevron">
              <a:avLst>
                <a:gd fmla="val 62310" name="adj"/>
              </a:avLst>
            </a:prstGeom>
            <a:solidFill>
              <a:srgbClr val="C6DFA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Google Shape;286;p2"/>
            <p:cNvSpPr/>
            <p:nvPr/>
          </p:nvSpPr>
          <p:spPr>
            <a:xfrm>
              <a:off x="4316319" y="1835665"/>
              <a:ext cx="154996" cy="366700"/>
            </a:xfrm>
            <a:prstGeom prst="ellipse">
              <a:avLst/>
            </a:prstGeom>
            <a:solidFill>
              <a:schemeClr val="accent1"/>
            </a:solidFill>
            <a:ln cap="flat" cmpd="sng" w="158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" name="Google Shape;287;p2"/>
            <p:cNvSpPr txBox="1"/>
            <p:nvPr/>
          </p:nvSpPr>
          <p:spPr>
            <a:xfrm>
              <a:off x="4339018" y="1889367"/>
              <a:ext cx="109598" cy="2592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88" name="Google Shape;288;p2"/>
          <p:cNvSpPr txBox="1"/>
          <p:nvPr>
            <p:ph type="title"/>
          </p:nvPr>
        </p:nvSpPr>
        <p:spPr>
          <a:xfrm>
            <a:off x="1043608" y="332656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</a:pPr>
            <a:r>
              <a:rPr lang="de-DE"/>
              <a:t>ROLLEN in der GMS</a:t>
            </a:r>
            <a:endParaRPr/>
          </a:p>
        </p:txBody>
      </p:sp>
      <p:grpSp>
        <p:nvGrpSpPr>
          <p:cNvPr id="289" name="Google Shape;289;p2"/>
          <p:cNvGrpSpPr/>
          <p:nvPr/>
        </p:nvGrpSpPr>
        <p:grpSpPr>
          <a:xfrm>
            <a:off x="4263051" y="1825647"/>
            <a:ext cx="3977593" cy="3958121"/>
            <a:chOff x="1059203" y="52831"/>
            <a:chExt cx="3977593" cy="3958121"/>
          </a:xfrm>
        </p:grpSpPr>
        <p:sp>
          <p:nvSpPr>
            <p:cNvPr id="290" name="Google Shape;290;p2"/>
            <p:cNvSpPr/>
            <p:nvPr/>
          </p:nvSpPr>
          <p:spPr>
            <a:xfrm>
              <a:off x="1411427" y="264159"/>
              <a:ext cx="3413760" cy="3413760"/>
            </a:xfrm>
            <a:prstGeom prst="pie">
              <a:avLst>
                <a:gd fmla="val 16200000" name="adj1"/>
                <a:gd fmla="val 1800000" name="adj2"/>
              </a:avLst>
            </a:prstGeom>
            <a:solidFill>
              <a:schemeClr val="accent1"/>
            </a:solidFill>
            <a:ln cap="flat" cmpd="sng" w="158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" name="Google Shape;291;p2"/>
            <p:cNvSpPr txBox="1"/>
            <p:nvPr/>
          </p:nvSpPr>
          <p:spPr>
            <a:xfrm>
              <a:off x="3210560" y="987551"/>
              <a:ext cx="1219200" cy="1016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12700" spcFirstLastPara="1" rIns="12700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DE" sz="10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Lerngruppenleiter</a:t>
              </a:r>
              <a:endPara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2"/>
            <p:cNvSpPr/>
            <p:nvPr/>
          </p:nvSpPr>
          <p:spPr>
            <a:xfrm>
              <a:off x="1341120" y="386079"/>
              <a:ext cx="3413760" cy="3413760"/>
            </a:xfrm>
            <a:prstGeom prst="pie">
              <a:avLst>
                <a:gd fmla="val 1800000" name="adj1"/>
                <a:gd fmla="val 9000000" name="adj2"/>
              </a:avLst>
            </a:prstGeom>
            <a:solidFill>
              <a:schemeClr val="accent1"/>
            </a:solidFill>
            <a:ln cap="flat" cmpd="sng" w="158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" name="Google Shape;293;p2"/>
            <p:cNvSpPr txBox="1"/>
            <p:nvPr/>
          </p:nvSpPr>
          <p:spPr>
            <a:xfrm>
              <a:off x="2153920" y="2600960"/>
              <a:ext cx="1828800" cy="8940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12700" spcFirstLastPara="1" rIns="12700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DE" sz="10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Coach</a:t>
              </a:r>
              <a:endPara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" name="Google Shape;294;p2"/>
            <p:cNvSpPr/>
            <p:nvPr/>
          </p:nvSpPr>
          <p:spPr>
            <a:xfrm>
              <a:off x="1270812" y="264159"/>
              <a:ext cx="3413760" cy="3413760"/>
            </a:xfrm>
            <a:prstGeom prst="pie">
              <a:avLst>
                <a:gd fmla="val 9000000" name="adj1"/>
                <a:gd fmla="val 16200000" name="adj2"/>
              </a:avLst>
            </a:prstGeom>
            <a:solidFill>
              <a:schemeClr val="accent1"/>
            </a:solidFill>
            <a:ln cap="flat" cmpd="sng" w="158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2"/>
            <p:cNvSpPr txBox="1"/>
            <p:nvPr/>
          </p:nvSpPr>
          <p:spPr>
            <a:xfrm>
              <a:off x="1666240" y="987551"/>
              <a:ext cx="1219200" cy="1016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12700" spcFirstLastPara="1" rIns="12700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DE" sz="10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Lernbegleiter</a:t>
              </a:r>
              <a:endPara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Google Shape;296;p2"/>
            <p:cNvSpPr/>
            <p:nvPr/>
          </p:nvSpPr>
          <p:spPr>
            <a:xfrm>
              <a:off x="1200380" y="52831"/>
              <a:ext cx="3836416" cy="3836416"/>
            </a:xfrm>
            <a:custGeom>
              <a:rect b="b" l="l" r="r" t="t"/>
              <a:pathLst>
                <a:path extrusionOk="0" h="120000" w="120000">
                  <a:moveTo>
                    <a:pt x="59991" y="4067"/>
                  </a:moveTo>
                  <a:lnTo>
                    <a:pt x="59991" y="4067"/>
                  </a:lnTo>
                  <a:cubicBezTo>
                    <a:pt x="79078" y="4064"/>
                    <a:pt x="96849" y="13795"/>
                    <a:pt x="107129" y="29878"/>
                  </a:cubicBezTo>
                  <a:cubicBezTo>
                    <a:pt x="117408" y="45960"/>
                    <a:pt x="118776" y="66175"/>
                    <a:pt x="110758" y="83496"/>
                  </a:cubicBezTo>
                  <a:lnTo>
                    <a:pt x="114269" y="85523"/>
                  </a:lnTo>
                  <a:lnTo>
                    <a:pt x="105797" y="86441"/>
                  </a:lnTo>
                  <a:lnTo>
                    <a:pt x="101940" y="78405"/>
                  </a:lnTo>
                  <a:lnTo>
                    <a:pt x="105449" y="80431"/>
                  </a:lnTo>
                  <a:cubicBezTo>
                    <a:pt x="112382" y="65011"/>
                    <a:pt x="111022" y="47127"/>
                    <a:pt x="101838" y="32932"/>
                  </a:cubicBezTo>
                  <a:cubicBezTo>
                    <a:pt x="92654" y="18737"/>
                    <a:pt x="76899" y="10167"/>
                    <a:pt x="59992" y="10169"/>
                  </a:cubicBezTo>
                  <a:close/>
                </a:path>
              </a:pathLst>
            </a:custGeom>
            <a:solidFill>
              <a:srgbClr val="C6DFA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2"/>
            <p:cNvSpPr/>
            <p:nvPr/>
          </p:nvSpPr>
          <p:spPr>
            <a:xfrm>
              <a:off x="1129792" y="174536"/>
              <a:ext cx="3836416" cy="3836416"/>
            </a:xfrm>
            <a:custGeom>
              <a:rect b="b" l="l" r="r" t="t"/>
              <a:pathLst>
                <a:path extrusionOk="0" h="120000" w="120000">
                  <a:moveTo>
                    <a:pt x="108435" y="87973"/>
                  </a:moveTo>
                  <a:cubicBezTo>
                    <a:pt x="98891" y="104498"/>
                    <a:pt x="81581" y="115017"/>
                    <a:pt x="62518" y="115876"/>
                  </a:cubicBezTo>
                  <a:cubicBezTo>
                    <a:pt x="43454" y="116735"/>
                    <a:pt x="25269" y="107816"/>
                    <a:pt x="14277" y="92216"/>
                  </a:cubicBezTo>
                  <a:lnTo>
                    <a:pt x="10766" y="94244"/>
                  </a:lnTo>
                  <a:lnTo>
                    <a:pt x="14207" y="86447"/>
                  </a:lnTo>
                  <a:lnTo>
                    <a:pt x="23095" y="87124"/>
                  </a:lnTo>
                  <a:lnTo>
                    <a:pt x="19585" y="89151"/>
                  </a:lnTo>
                  <a:cubicBezTo>
                    <a:pt x="29474" y="102860"/>
                    <a:pt x="45637" y="110621"/>
                    <a:pt x="62519" y="109767"/>
                  </a:cubicBezTo>
                  <a:cubicBezTo>
                    <a:pt x="79400" y="108913"/>
                    <a:pt x="94697" y="99559"/>
                    <a:pt x="103151" y="84922"/>
                  </a:cubicBezTo>
                  <a:close/>
                </a:path>
              </a:pathLst>
            </a:custGeom>
            <a:solidFill>
              <a:srgbClr val="C6DFA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2"/>
            <p:cNvSpPr/>
            <p:nvPr/>
          </p:nvSpPr>
          <p:spPr>
            <a:xfrm>
              <a:off x="1059203" y="52831"/>
              <a:ext cx="3836416" cy="3836416"/>
            </a:xfrm>
            <a:custGeom>
              <a:rect b="b" l="l" r="r" t="t"/>
              <a:pathLst>
                <a:path extrusionOk="0" h="120000" w="120000">
                  <a:moveTo>
                    <a:pt x="11561" y="87966"/>
                  </a:moveTo>
                  <a:cubicBezTo>
                    <a:pt x="2017" y="71436"/>
                    <a:pt x="1562" y="51181"/>
                    <a:pt x="10353" y="34238"/>
                  </a:cubicBezTo>
                  <a:cubicBezTo>
                    <a:pt x="19144" y="17296"/>
                    <a:pt x="35968" y="6007"/>
                    <a:pt x="54979" y="4293"/>
                  </a:cubicBezTo>
                  <a:lnTo>
                    <a:pt x="54979" y="239"/>
                  </a:lnTo>
                  <a:lnTo>
                    <a:pt x="60009" y="7118"/>
                  </a:lnTo>
                  <a:lnTo>
                    <a:pt x="54977" y="14476"/>
                  </a:lnTo>
                  <a:lnTo>
                    <a:pt x="54978" y="10423"/>
                  </a:lnTo>
                  <a:cubicBezTo>
                    <a:pt x="38157" y="12127"/>
                    <a:pt x="23347" y="22244"/>
                    <a:pt x="15643" y="37294"/>
                  </a:cubicBezTo>
                  <a:cubicBezTo>
                    <a:pt x="7939" y="52344"/>
                    <a:pt x="8392" y="70273"/>
                    <a:pt x="16845" y="84915"/>
                  </a:cubicBezTo>
                  <a:close/>
                </a:path>
              </a:pathLst>
            </a:custGeom>
            <a:solidFill>
              <a:srgbClr val="C6DFA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"/>
          <p:cNvSpPr txBox="1"/>
          <p:nvPr>
            <p:ph type="title"/>
          </p:nvPr>
        </p:nvSpPr>
        <p:spPr>
          <a:xfrm>
            <a:off x="1043490" y="332656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</a:pPr>
            <a:r>
              <a:rPr lang="de-DE"/>
              <a:t>LERNBEGLEITER</a:t>
            </a:r>
            <a:endParaRPr/>
          </a:p>
        </p:txBody>
      </p:sp>
      <p:sp>
        <p:nvSpPr>
          <p:cNvPr id="304" name="Google Shape;304;p3"/>
          <p:cNvSpPr txBox="1"/>
          <p:nvPr>
            <p:ph idx="1" type="body"/>
          </p:nvPr>
        </p:nvSpPr>
        <p:spPr>
          <a:xfrm>
            <a:off x="1043492" y="1772816"/>
            <a:ext cx="6777317" cy="40598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19" lvl="0" marL="342900" rtl="0" algn="l">
              <a:spcBef>
                <a:spcPts val="0"/>
              </a:spcBef>
              <a:spcAft>
                <a:spcPts val="0"/>
              </a:spcAft>
              <a:buSzPts val="1824"/>
              <a:buChar char="🞇"/>
            </a:pPr>
            <a:r>
              <a:rPr lang="de-DE"/>
              <a:t>Begleitung des individuellen Kompetenzerwerbs (evtl. Feedbacks an COACHES)</a:t>
            </a:r>
            <a:endParaRPr/>
          </a:p>
          <a:p>
            <a:pPr indent="-274319" lvl="0" marL="342900" rtl="0" algn="l">
              <a:spcBef>
                <a:spcPts val="480"/>
              </a:spcBef>
              <a:spcAft>
                <a:spcPts val="0"/>
              </a:spcAft>
              <a:buSzPts val="1824"/>
              <a:buChar char="🞇"/>
            </a:pPr>
            <a:r>
              <a:rPr lang="de-DE"/>
              <a:t>Fachliche Inputs</a:t>
            </a:r>
            <a:endParaRPr/>
          </a:p>
          <a:p>
            <a:pPr indent="-274319" lvl="0" marL="342900" rtl="0" algn="l">
              <a:spcBef>
                <a:spcPts val="480"/>
              </a:spcBef>
              <a:spcAft>
                <a:spcPts val="0"/>
              </a:spcAft>
              <a:buSzPts val="1824"/>
              <a:buChar char="🞇"/>
            </a:pPr>
            <a:r>
              <a:rPr lang="de-DE"/>
              <a:t>Lern- und Kompetenzchecks</a:t>
            </a:r>
            <a:endParaRPr/>
          </a:p>
          <a:p>
            <a:pPr indent="-274319" lvl="0" marL="342900" rtl="0" algn="l">
              <a:spcBef>
                <a:spcPts val="480"/>
              </a:spcBef>
              <a:spcAft>
                <a:spcPts val="0"/>
              </a:spcAft>
              <a:buSzPts val="1824"/>
              <a:buChar char="🞇"/>
            </a:pPr>
            <a:r>
              <a:rPr lang="de-DE"/>
              <a:t>Dokumentation des aktuellen Lernstand in Learnscape und im Lerntagebuch</a:t>
            </a:r>
            <a:endParaRPr/>
          </a:p>
          <a:p>
            <a:pPr indent="-274319" lvl="0" marL="342900" rtl="0" algn="l">
              <a:spcBef>
                <a:spcPts val="480"/>
              </a:spcBef>
              <a:spcAft>
                <a:spcPts val="0"/>
              </a:spcAft>
              <a:buSzPts val="1824"/>
              <a:buChar char="🞇"/>
            </a:pPr>
            <a:r>
              <a:rPr lang="de-DE"/>
              <a:t>Classroom-Management</a:t>
            </a:r>
            <a:endParaRPr/>
          </a:p>
          <a:p>
            <a:pPr indent="-274319" lvl="0" marL="342900" rtl="0" algn="l">
              <a:spcBef>
                <a:spcPts val="480"/>
              </a:spcBef>
              <a:spcAft>
                <a:spcPts val="0"/>
              </a:spcAft>
              <a:buSzPts val="1824"/>
              <a:buChar char="🞇"/>
            </a:pPr>
            <a:r>
              <a:rPr lang="de-DE"/>
              <a:t>Aufbau tragfähiger Beziehungen</a:t>
            </a:r>
            <a:endParaRPr/>
          </a:p>
          <a:p>
            <a:pPr indent="-158496" lvl="0" marL="342900" rtl="0" algn="l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t/>
            </a:r>
            <a:endParaRPr/>
          </a:p>
          <a:p>
            <a:pPr indent="-158496" lvl="0" marL="342900" rtl="0" algn="l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t/>
            </a:r>
            <a:endParaRPr/>
          </a:p>
          <a:p>
            <a:pPr indent="-158496" lvl="0" marL="342900" rtl="0" algn="l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t/>
            </a:r>
            <a:endParaRPr/>
          </a:p>
          <a:p>
            <a:pPr indent="0" lvl="0" marL="68580" rtl="0" algn="l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4"/>
          <p:cNvSpPr txBox="1"/>
          <p:nvPr>
            <p:ph type="title"/>
          </p:nvPr>
        </p:nvSpPr>
        <p:spPr>
          <a:xfrm>
            <a:off x="1043490" y="332656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</a:pPr>
            <a:r>
              <a:rPr lang="de-DE"/>
              <a:t>LERNGRUPPENLEITER</a:t>
            </a:r>
            <a:endParaRPr/>
          </a:p>
        </p:txBody>
      </p:sp>
      <p:sp>
        <p:nvSpPr>
          <p:cNvPr id="310" name="Google Shape;310;p4"/>
          <p:cNvSpPr txBox="1"/>
          <p:nvPr>
            <p:ph idx="1" type="body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74319" lvl="0" marL="342900" rtl="0" algn="l">
              <a:spcBef>
                <a:spcPts val="0"/>
              </a:spcBef>
              <a:spcAft>
                <a:spcPts val="0"/>
              </a:spcAft>
              <a:buSzPct val="76000"/>
              <a:buChar char="🞇"/>
            </a:pPr>
            <a:r>
              <a:rPr lang="de-DE"/>
              <a:t>Organisatorisches (Listen, Geld, etc.)</a:t>
            </a:r>
            <a:endParaRPr/>
          </a:p>
          <a:p>
            <a:pPr indent="-274319" lvl="0" marL="342900" rtl="0" algn="l">
              <a:spcBef>
                <a:spcPts val="444"/>
              </a:spcBef>
              <a:spcAft>
                <a:spcPts val="0"/>
              </a:spcAft>
              <a:buSzPct val="76000"/>
              <a:buChar char="🞇"/>
            </a:pPr>
            <a:r>
              <a:rPr lang="de-DE"/>
              <a:t>Planungsrunde am Freitag (evtl. Feedbacks an COACHES)</a:t>
            </a:r>
            <a:endParaRPr/>
          </a:p>
          <a:p>
            <a:pPr indent="-274319" lvl="0" marL="342900" rtl="0" algn="l">
              <a:spcBef>
                <a:spcPts val="444"/>
              </a:spcBef>
              <a:spcAft>
                <a:spcPts val="0"/>
              </a:spcAft>
              <a:buSzPct val="76000"/>
              <a:buChar char="🞇"/>
            </a:pPr>
            <a:r>
              <a:rPr lang="de-DE"/>
              <a:t>Erstellung und Ausdruck der Lernentwicklungsberichte</a:t>
            </a:r>
            <a:endParaRPr/>
          </a:p>
          <a:p>
            <a:pPr indent="-274319" lvl="0" marL="342900" rtl="0" algn="l">
              <a:spcBef>
                <a:spcPts val="444"/>
              </a:spcBef>
              <a:spcAft>
                <a:spcPts val="0"/>
              </a:spcAft>
              <a:buSzPct val="76000"/>
              <a:buChar char="🞇"/>
            </a:pPr>
            <a:r>
              <a:rPr lang="de-DE"/>
              <a:t>Ausstattung Lernatelier</a:t>
            </a:r>
            <a:endParaRPr/>
          </a:p>
          <a:p>
            <a:pPr indent="-274319" lvl="0" marL="342900" rtl="0" algn="l">
              <a:spcBef>
                <a:spcPts val="444"/>
              </a:spcBef>
              <a:spcAft>
                <a:spcPts val="0"/>
              </a:spcAft>
              <a:buSzPct val="76000"/>
              <a:buChar char="🞇"/>
            </a:pPr>
            <a:r>
              <a:rPr lang="de-DE"/>
              <a:t>Regelmäßiger Teilnehmer im Klassenrat</a:t>
            </a:r>
            <a:endParaRPr/>
          </a:p>
          <a:p>
            <a:pPr indent="-274319" lvl="0" marL="342900" rtl="0" algn="l">
              <a:spcBef>
                <a:spcPts val="444"/>
              </a:spcBef>
              <a:spcAft>
                <a:spcPts val="0"/>
              </a:spcAft>
              <a:buSzPct val="76000"/>
              <a:buChar char="🞇"/>
            </a:pPr>
            <a:r>
              <a:rPr lang="de-DE"/>
              <a:t>Verantwortung für Gruppenbildungsprozess</a:t>
            </a:r>
            <a:endParaRPr/>
          </a:p>
          <a:p>
            <a:pPr indent="-274319" lvl="0" marL="342900" rtl="0" algn="l">
              <a:spcBef>
                <a:spcPts val="444"/>
              </a:spcBef>
              <a:spcAft>
                <a:spcPts val="0"/>
              </a:spcAft>
              <a:buSzPct val="76000"/>
              <a:buChar char="🞇"/>
            </a:pPr>
            <a:r>
              <a:rPr lang="de-DE"/>
              <a:t>Fit-Button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5"/>
          <p:cNvSpPr txBox="1"/>
          <p:nvPr>
            <p:ph type="title"/>
          </p:nvPr>
        </p:nvSpPr>
        <p:spPr>
          <a:xfrm>
            <a:off x="1043490" y="332656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</a:pPr>
            <a:r>
              <a:rPr lang="de-DE"/>
              <a:t>COACH</a:t>
            </a:r>
            <a:endParaRPr/>
          </a:p>
        </p:txBody>
      </p:sp>
      <p:sp>
        <p:nvSpPr>
          <p:cNvPr id="316" name="Google Shape;316;p5"/>
          <p:cNvSpPr txBox="1"/>
          <p:nvPr>
            <p:ph idx="1" type="body"/>
          </p:nvPr>
        </p:nvSpPr>
        <p:spPr>
          <a:xfrm>
            <a:off x="1043492" y="1628800"/>
            <a:ext cx="6777317" cy="42038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74319" lvl="0" marL="342900" rtl="0" algn="l">
              <a:spcBef>
                <a:spcPts val="0"/>
              </a:spcBef>
              <a:spcAft>
                <a:spcPts val="0"/>
              </a:spcAft>
              <a:buSzPct val="76000"/>
              <a:buChar char="🞇"/>
            </a:pPr>
            <a:r>
              <a:rPr lang="de-DE"/>
              <a:t>Lern- und Persönlichkeitsentwicklung (evtl. Feedbacks an Lernbegleiter bzw. Lerngruppenleiter</a:t>
            </a:r>
            <a:endParaRPr/>
          </a:p>
          <a:p>
            <a:pPr indent="-274319" lvl="0" marL="342900" rtl="0" algn="l">
              <a:spcBef>
                <a:spcPts val="444"/>
              </a:spcBef>
              <a:spcAft>
                <a:spcPts val="0"/>
              </a:spcAft>
              <a:buSzPct val="76000"/>
              <a:buChar char="🞇"/>
            </a:pPr>
            <a:r>
              <a:rPr lang="de-DE"/>
              <a:t>Einzelgespräche auf gleicher Augenhöhe</a:t>
            </a:r>
            <a:endParaRPr/>
          </a:p>
          <a:p>
            <a:pPr indent="-274319" lvl="0" marL="342900" rtl="0" algn="l">
              <a:spcBef>
                <a:spcPts val="444"/>
              </a:spcBef>
              <a:spcAft>
                <a:spcPts val="0"/>
              </a:spcAft>
              <a:buSzPct val="76000"/>
              <a:buChar char="🞇"/>
            </a:pPr>
            <a:r>
              <a:rPr lang="de-DE"/>
              <a:t>Gruppengespräche</a:t>
            </a:r>
            <a:endParaRPr/>
          </a:p>
          <a:p>
            <a:pPr indent="-274319" lvl="0" marL="342900" rtl="0" algn="l">
              <a:spcBef>
                <a:spcPts val="444"/>
              </a:spcBef>
              <a:spcAft>
                <a:spcPts val="0"/>
              </a:spcAft>
              <a:buSzPct val="76000"/>
              <a:buChar char="🞇"/>
            </a:pPr>
            <a:r>
              <a:rPr lang="de-DE"/>
              <a:t>Elternarbeit (beratend und begleitend)</a:t>
            </a:r>
            <a:endParaRPr/>
          </a:p>
          <a:p>
            <a:pPr indent="-274319" lvl="0" marL="342900" rtl="0" algn="l">
              <a:spcBef>
                <a:spcPts val="444"/>
              </a:spcBef>
              <a:spcAft>
                <a:spcPts val="0"/>
              </a:spcAft>
              <a:buSzPct val="76000"/>
              <a:buChar char="🞇"/>
            </a:pPr>
            <a:r>
              <a:rPr lang="de-DE"/>
              <a:t>Lernentwicklungsberatung</a:t>
            </a:r>
            <a:endParaRPr/>
          </a:p>
          <a:p>
            <a:pPr indent="-274319" lvl="0" marL="342900" rtl="0" algn="l">
              <a:spcBef>
                <a:spcPts val="444"/>
              </a:spcBef>
              <a:spcAft>
                <a:spcPts val="0"/>
              </a:spcAft>
              <a:buSzPct val="76000"/>
              <a:buChar char="🞇"/>
            </a:pPr>
            <a:r>
              <a:rPr lang="de-DE"/>
              <a:t>Schullaufbahnberatung</a:t>
            </a:r>
            <a:endParaRPr/>
          </a:p>
          <a:p>
            <a:pPr indent="-274319" lvl="0" marL="342900" rtl="0" algn="l">
              <a:spcBef>
                <a:spcPts val="444"/>
              </a:spcBef>
              <a:spcAft>
                <a:spcPts val="0"/>
              </a:spcAft>
              <a:buSzPct val="76000"/>
              <a:buChar char="🞇"/>
            </a:pPr>
            <a:r>
              <a:rPr lang="de-DE"/>
              <a:t>Berufsorientierung</a:t>
            </a:r>
            <a:endParaRPr/>
          </a:p>
          <a:p>
            <a:pPr indent="-274319" lvl="0" marL="342900" rtl="0" algn="l">
              <a:spcBef>
                <a:spcPts val="444"/>
              </a:spcBef>
              <a:spcAft>
                <a:spcPts val="0"/>
              </a:spcAft>
              <a:buSzPct val="76000"/>
              <a:buChar char="🞇"/>
            </a:pPr>
            <a:r>
              <a:rPr lang="de-DE"/>
              <a:t>Verantwortung für seine Kinder (beratend und begleitend)</a:t>
            </a:r>
            <a:endParaRPr/>
          </a:p>
          <a:p>
            <a:pPr indent="-274319" lvl="0" marL="342900" rtl="0" algn="l">
              <a:spcBef>
                <a:spcPts val="444"/>
              </a:spcBef>
              <a:spcAft>
                <a:spcPts val="0"/>
              </a:spcAft>
              <a:buSzPct val="76000"/>
              <a:buChar char="🞇"/>
            </a:pPr>
            <a:r>
              <a:rPr lang="de-DE"/>
              <a:t>Gutachten (z.B. bei sonderpäd. Überprüf.)</a:t>
            </a:r>
            <a:endParaRPr/>
          </a:p>
          <a:p>
            <a:pPr indent="-167182" lvl="0" marL="342900" rtl="0" algn="l">
              <a:spcBef>
                <a:spcPts val="444"/>
              </a:spcBef>
              <a:spcAft>
                <a:spcPts val="0"/>
              </a:spcAft>
              <a:buSzPct val="76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6"/>
          <p:cNvSpPr txBox="1"/>
          <p:nvPr>
            <p:ph type="title"/>
          </p:nvPr>
        </p:nvSpPr>
        <p:spPr>
          <a:xfrm>
            <a:off x="1043490" y="116632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</a:pPr>
            <a:r>
              <a:rPr lang="de-DE"/>
              <a:t>PÄD. MITARBEITER</a:t>
            </a:r>
            <a:endParaRPr/>
          </a:p>
        </p:txBody>
      </p:sp>
      <p:sp>
        <p:nvSpPr>
          <p:cNvPr id="322" name="Google Shape;322;p6"/>
          <p:cNvSpPr txBox="1"/>
          <p:nvPr>
            <p:ph idx="1" type="body"/>
          </p:nvPr>
        </p:nvSpPr>
        <p:spPr>
          <a:xfrm>
            <a:off x="1043492" y="1268760"/>
            <a:ext cx="6777317" cy="45638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74319" lvl="0" marL="342900" rtl="0" algn="l">
              <a:spcBef>
                <a:spcPts val="0"/>
              </a:spcBef>
              <a:spcAft>
                <a:spcPts val="0"/>
              </a:spcAft>
              <a:buSzPts val="1824"/>
              <a:buChar char="🞇"/>
            </a:pPr>
            <a:r>
              <a:rPr lang="de-DE"/>
              <a:t>Organisiert als Team </a:t>
            </a:r>
            <a:endParaRPr/>
          </a:p>
          <a:p>
            <a:pPr indent="-274319" lvl="0" marL="342900" rtl="0" algn="l">
              <a:spcBef>
                <a:spcPts val="480"/>
              </a:spcBef>
              <a:spcAft>
                <a:spcPts val="0"/>
              </a:spcAft>
              <a:buSzPts val="1824"/>
              <a:buChar char="🞇"/>
            </a:pPr>
            <a:r>
              <a:rPr lang="de-DE"/>
              <a:t>Teilnahme an GLKs und DBs PS</a:t>
            </a:r>
            <a:endParaRPr/>
          </a:p>
          <a:p>
            <a:pPr indent="-274319" lvl="0" marL="342900" rtl="0" algn="l">
              <a:spcBef>
                <a:spcPts val="480"/>
              </a:spcBef>
              <a:spcAft>
                <a:spcPts val="0"/>
              </a:spcAft>
              <a:buSzPts val="1824"/>
              <a:buChar char="🞇"/>
            </a:pPr>
            <a:r>
              <a:rPr lang="de-DE"/>
              <a:t>Begleitung des individuellen Kompetenzerwerbs in der ILZ PS</a:t>
            </a:r>
            <a:endParaRPr/>
          </a:p>
          <a:p>
            <a:pPr indent="-274319" lvl="0" marL="342900" rtl="0" algn="l">
              <a:spcBef>
                <a:spcPts val="480"/>
              </a:spcBef>
              <a:spcAft>
                <a:spcPts val="0"/>
              </a:spcAft>
              <a:buSzPts val="1824"/>
              <a:buChar char="🞇"/>
            </a:pPr>
            <a:r>
              <a:rPr lang="de-DE"/>
              <a:t>Einmal im Jahr Elternrückmeldung bezügl. Arbeitsverhalten in der ILZ</a:t>
            </a:r>
            <a:endParaRPr/>
          </a:p>
          <a:p>
            <a:pPr indent="-274319" lvl="0" marL="342900" rtl="0" algn="l">
              <a:spcBef>
                <a:spcPts val="480"/>
              </a:spcBef>
              <a:spcAft>
                <a:spcPts val="0"/>
              </a:spcAft>
              <a:buSzPts val="1824"/>
              <a:buChar char="🞇"/>
            </a:pPr>
            <a:r>
              <a:rPr lang="de-DE"/>
              <a:t> Gestaltung von PZs und RPZs</a:t>
            </a:r>
            <a:endParaRPr/>
          </a:p>
          <a:p>
            <a:pPr indent="-274319" lvl="0" marL="342900" rtl="0" algn="l">
              <a:spcBef>
                <a:spcPts val="480"/>
              </a:spcBef>
              <a:spcAft>
                <a:spcPts val="0"/>
              </a:spcAft>
              <a:buSzPts val="1824"/>
              <a:buChar char="🞇"/>
            </a:pPr>
            <a:r>
              <a:rPr lang="de-DE"/>
              <a:t>Aufsicht Mittagspause , Randzeitenbetreuung</a:t>
            </a:r>
            <a:endParaRPr/>
          </a:p>
          <a:p>
            <a:pPr indent="-274319" lvl="0" marL="342900" rtl="0" algn="l">
              <a:spcBef>
                <a:spcPts val="480"/>
              </a:spcBef>
              <a:spcAft>
                <a:spcPts val="0"/>
              </a:spcAft>
              <a:buSzPts val="1824"/>
              <a:buChar char="🞇"/>
            </a:pPr>
            <a:r>
              <a:rPr lang="de-DE"/>
              <a:t>Ausstattung Horträume</a:t>
            </a:r>
            <a:endParaRPr/>
          </a:p>
          <a:p>
            <a:pPr indent="-274319" lvl="0" marL="342900" rtl="0" algn="l">
              <a:spcBef>
                <a:spcPts val="480"/>
              </a:spcBef>
              <a:spcAft>
                <a:spcPts val="0"/>
              </a:spcAft>
              <a:buSzPts val="1824"/>
              <a:buChar char="🞇"/>
            </a:pPr>
            <a:r>
              <a:rPr lang="de-DE"/>
              <a:t> Essensbestellung Klasse 1</a:t>
            </a:r>
            <a:endParaRPr/>
          </a:p>
          <a:p>
            <a:pPr indent="-158496" lvl="0" marL="342900" rtl="0" algn="l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t/>
            </a:r>
            <a:endParaRPr/>
          </a:p>
          <a:p>
            <a:pPr indent="-158496" lvl="0" marL="342900" rtl="0" algn="l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t/>
            </a:r>
            <a:endParaRPr/>
          </a:p>
          <a:p>
            <a:pPr indent="-158496" lvl="0" marL="342900" rtl="0" algn="l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7"/>
          <p:cNvSpPr/>
          <p:nvPr/>
        </p:nvSpPr>
        <p:spPr>
          <a:xfrm>
            <a:off x="1115616" y="1412776"/>
            <a:ext cx="7415641" cy="4968552"/>
          </a:xfrm>
          <a:prstGeom prst="rect">
            <a:avLst/>
          </a:prstGeom>
          <a:solidFill>
            <a:srgbClr val="BFBFBF"/>
          </a:solidFill>
          <a:ln cap="flat" cmpd="sng" w="15875">
            <a:solidFill>
              <a:srgbClr val="6C9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p7"/>
          <p:cNvSpPr txBox="1"/>
          <p:nvPr>
            <p:ph type="title"/>
          </p:nvPr>
        </p:nvSpPr>
        <p:spPr>
          <a:xfrm>
            <a:off x="1043608" y="260648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</a:pPr>
            <a:r>
              <a:rPr lang="de-DE" sz="3600"/>
              <a:t>VERANTWORTUNGSRÄUME PS</a:t>
            </a:r>
            <a:endParaRPr sz="3600"/>
          </a:p>
        </p:txBody>
      </p:sp>
      <p:sp>
        <p:nvSpPr>
          <p:cNvPr id="329" name="Google Shape;329;p7"/>
          <p:cNvSpPr/>
          <p:nvPr/>
        </p:nvSpPr>
        <p:spPr>
          <a:xfrm>
            <a:off x="2699792" y="1628800"/>
            <a:ext cx="2232248" cy="2232248"/>
          </a:xfrm>
          <a:prstGeom prst="ellipse">
            <a:avLst/>
          </a:prstGeom>
          <a:solidFill>
            <a:schemeClr val="accent1">
              <a:alpha val="49803"/>
            </a:schemeClr>
          </a:solidFill>
          <a:ln cap="flat" cmpd="sng" w="15875">
            <a:solidFill>
              <a:srgbClr val="6C9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Klassenlehrer</a:t>
            </a:r>
            <a:endParaRPr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" name="Google Shape;330;p7"/>
          <p:cNvSpPr/>
          <p:nvPr/>
        </p:nvSpPr>
        <p:spPr>
          <a:xfrm>
            <a:off x="5796136" y="1618728"/>
            <a:ext cx="2232248" cy="2232248"/>
          </a:xfrm>
          <a:prstGeom prst="ellipse">
            <a:avLst/>
          </a:prstGeom>
          <a:solidFill>
            <a:schemeClr val="accent1">
              <a:alpha val="49803"/>
            </a:schemeClr>
          </a:solidFill>
          <a:ln cap="flat" cmpd="sng" w="15875">
            <a:solidFill>
              <a:srgbClr val="6C9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Fachlehrer</a:t>
            </a:r>
            <a:endParaRPr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Google Shape;331;p7"/>
          <p:cNvSpPr/>
          <p:nvPr/>
        </p:nvSpPr>
        <p:spPr>
          <a:xfrm>
            <a:off x="4211960" y="4077072"/>
            <a:ext cx="2232248" cy="2232248"/>
          </a:xfrm>
          <a:prstGeom prst="ellipse">
            <a:avLst/>
          </a:prstGeom>
          <a:solidFill>
            <a:schemeClr val="accent1">
              <a:alpha val="49803"/>
            </a:schemeClr>
          </a:solidFill>
          <a:ln cap="flat" cmpd="sng" w="15875">
            <a:solidFill>
              <a:srgbClr val="6C9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ILZ-Kräfte/ Pädagogische Mitarbeiter</a:t>
            </a:r>
            <a:endParaRPr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7"/>
          <p:cNvSpPr/>
          <p:nvPr/>
        </p:nvSpPr>
        <p:spPr>
          <a:xfrm>
            <a:off x="4184993" y="2420888"/>
            <a:ext cx="2232248" cy="2232248"/>
          </a:xfrm>
          <a:prstGeom prst="ellipse">
            <a:avLst/>
          </a:prstGeom>
          <a:solidFill>
            <a:schemeClr val="accent1">
              <a:alpha val="49803"/>
            </a:schemeClr>
          </a:solidFill>
          <a:ln cap="flat" cmpd="sng" w="15875">
            <a:solidFill>
              <a:srgbClr val="6C9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Kind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(Lerntagebuch)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7"/>
          <p:cNvSpPr/>
          <p:nvPr/>
        </p:nvSpPr>
        <p:spPr>
          <a:xfrm>
            <a:off x="6301861" y="1988840"/>
            <a:ext cx="936104" cy="468052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5875">
            <a:solidFill>
              <a:srgbClr val="6C9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" name="Google Shape;334;p7"/>
          <p:cNvSpPr/>
          <p:nvPr/>
        </p:nvSpPr>
        <p:spPr>
          <a:xfrm>
            <a:off x="3203848" y="2011578"/>
            <a:ext cx="936104" cy="468052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5875">
            <a:solidFill>
              <a:srgbClr val="6C9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" name="Google Shape;335;p7"/>
          <p:cNvSpPr/>
          <p:nvPr/>
        </p:nvSpPr>
        <p:spPr>
          <a:xfrm rot="-5400000">
            <a:off x="4049942" y="4887162"/>
            <a:ext cx="936104" cy="468052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5875">
            <a:solidFill>
              <a:srgbClr val="6C9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Google Shape;336;p7"/>
          <p:cNvSpPr txBox="1"/>
          <p:nvPr/>
        </p:nvSpPr>
        <p:spPr>
          <a:xfrm>
            <a:off x="6660232" y="4344960"/>
            <a:ext cx="1871025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Individuelle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Verantwortung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(Intervention)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37" name="Google Shape;337;p7"/>
          <p:cNvCxnSpPr/>
          <p:nvPr/>
        </p:nvCxnSpPr>
        <p:spPr>
          <a:xfrm rot="10800000">
            <a:off x="7020272" y="3356992"/>
            <a:ext cx="217693" cy="987968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338" name="Google Shape;338;p7"/>
          <p:cNvCxnSpPr>
            <a:stCxn id="336" idx="1"/>
          </p:cNvCxnSpPr>
          <p:nvPr/>
        </p:nvCxnSpPr>
        <p:spPr>
          <a:xfrm flipH="1">
            <a:off x="6012232" y="4806625"/>
            <a:ext cx="648000" cy="17220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339" name="Google Shape;339;p7"/>
          <p:cNvSpPr txBox="1"/>
          <p:nvPr/>
        </p:nvSpPr>
        <p:spPr>
          <a:xfrm rot="-5400000">
            <a:off x="127088" y="2442973"/>
            <a:ext cx="2849865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Handlungsfeld Lernbegleitung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7"/>
          <p:cNvSpPr txBox="1"/>
          <p:nvPr/>
        </p:nvSpPr>
        <p:spPr>
          <a:xfrm>
            <a:off x="1305690" y="5909210"/>
            <a:ext cx="7138664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Auf Grund der „Beweglichkeit“ der Elemente kann die Größe des Verantwortungsraums, in dem das Kind selbstständig und eigenverantwortlich agiert, bedarfsgerecht variiert werden.</a:t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41" name="Google Shape;341;p7"/>
          <p:cNvCxnSpPr/>
          <p:nvPr/>
        </p:nvCxnSpPr>
        <p:spPr>
          <a:xfrm flipH="1">
            <a:off x="6243174" y="3717032"/>
            <a:ext cx="417058" cy="1008112"/>
          </a:xfrm>
          <a:prstGeom prst="straightConnector1">
            <a:avLst/>
          </a:prstGeom>
          <a:noFill/>
          <a:ln cap="flat" cmpd="sng" w="38100">
            <a:solidFill>
              <a:srgbClr val="4A6300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342" name="Google Shape;342;p7"/>
          <p:cNvCxnSpPr/>
          <p:nvPr/>
        </p:nvCxnSpPr>
        <p:spPr>
          <a:xfrm>
            <a:off x="4690815" y="2265349"/>
            <a:ext cx="1393353" cy="0"/>
          </a:xfrm>
          <a:prstGeom prst="straightConnector1">
            <a:avLst/>
          </a:prstGeom>
          <a:noFill/>
          <a:ln cap="flat" cmpd="sng" w="38100">
            <a:solidFill>
              <a:srgbClr val="4A6300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343" name="Google Shape;343;p7"/>
          <p:cNvSpPr txBox="1"/>
          <p:nvPr/>
        </p:nvSpPr>
        <p:spPr>
          <a:xfrm>
            <a:off x="4754048" y="1929171"/>
            <a:ext cx="114807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Feedbacks</a:t>
            </a:r>
            <a:endParaRPr/>
          </a:p>
        </p:txBody>
      </p:sp>
      <p:sp>
        <p:nvSpPr>
          <p:cNvPr id="344" name="Google Shape;344;p7"/>
          <p:cNvSpPr/>
          <p:nvPr/>
        </p:nvSpPr>
        <p:spPr>
          <a:xfrm>
            <a:off x="517697" y="4421518"/>
            <a:ext cx="1714630" cy="1714630"/>
          </a:xfrm>
          <a:prstGeom prst="ellipse">
            <a:avLst/>
          </a:prstGeom>
          <a:solidFill>
            <a:schemeClr val="accent1">
              <a:alpha val="49803"/>
            </a:schemeClr>
          </a:solidFill>
          <a:ln cap="flat" cmpd="sng" w="15875">
            <a:solidFill>
              <a:srgbClr val="6C9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Eltern</a:t>
            </a:r>
            <a:endParaRPr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8"/>
          <p:cNvSpPr/>
          <p:nvPr/>
        </p:nvSpPr>
        <p:spPr>
          <a:xfrm>
            <a:off x="1115616" y="1412776"/>
            <a:ext cx="7415641" cy="4968552"/>
          </a:xfrm>
          <a:prstGeom prst="rect">
            <a:avLst/>
          </a:prstGeom>
          <a:solidFill>
            <a:srgbClr val="BFBFBF"/>
          </a:solidFill>
          <a:ln cap="flat" cmpd="sng" w="15875">
            <a:solidFill>
              <a:srgbClr val="6C9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Google Shape;350;p8"/>
          <p:cNvSpPr txBox="1"/>
          <p:nvPr>
            <p:ph type="title"/>
          </p:nvPr>
        </p:nvSpPr>
        <p:spPr>
          <a:xfrm>
            <a:off x="1043608" y="260648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r>
              <a:rPr lang="de-DE"/>
              <a:t>VERANTWORTUNGSRÄUME SEK</a:t>
            </a:r>
            <a:endParaRPr/>
          </a:p>
        </p:txBody>
      </p:sp>
      <p:sp>
        <p:nvSpPr>
          <p:cNvPr id="351" name="Google Shape;351;p8"/>
          <p:cNvSpPr/>
          <p:nvPr/>
        </p:nvSpPr>
        <p:spPr>
          <a:xfrm>
            <a:off x="2699792" y="1628800"/>
            <a:ext cx="2232248" cy="2232248"/>
          </a:xfrm>
          <a:prstGeom prst="ellipse">
            <a:avLst/>
          </a:prstGeom>
          <a:solidFill>
            <a:schemeClr val="accent1">
              <a:alpha val="49803"/>
            </a:schemeClr>
          </a:solidFill>
          <a:ln cap="flat" cmpd="sng" w="15875">
            <a:solidFill>
              <a:srgbClr val="6C9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Lernbegleiter</a:t>
            </a:r>
            <a:endParaRPr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2" name="Google Shape;352;p8"/>
          <p:cNvSpPr/>
          <p:nvPr/>
        </p:nvSpPr>
        <p:spPr>
          <a:xfrm>
            <a:off x="5796136" y="1618728"/>
            <a:ext cx="2232248" cy="2232248"/>
          </a:xfrm>
          <a:prstGeom prst="ellipse">
            <a:avLst/>
          </a:prstGeom>
          <a:solidFill>
            <a:schemeClr val="accent1">
              <a:alpha val="49803"/>
            </a:schemeClr>
          </a:solidFill>
          <a:ln cap="flat" cmpd="sng" w="15875">
            <a:solidFill>
              <a:srgbClr val="6C9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Lerngruppen-leiter</a:t>
            </a:r>
            <a:endParaRPr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Google Shape;353;p8"/>
          <p:cNvSpPr/>
          <p:nvPr/>
        </p:nvSpPr>
        <p:spPr>
          <a:xfrm>
            <a:off x="4211960" y="4077072"/>
            <a:ext cx="2232248" cy="2232248"/>
          </a:xfrm>
          <a:prstGeom prst="ellipse">
            <a:avLst/>
          </a:prstGeom>
          <a:solidFill>
            <a:schemeClr val="accent1">
              <a:alpha val="49803"/>
            </a:schemeClr>
          </a:solidFill>
          <a:ln cap="flat" cmpd="sng" w="15875">
            <a:solidFill>
              <a:srgbClr val="6C9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Coach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8"/>
          <p:cNvSpPr/>
          <p:nvPr/>
        </p:nvSpPr>
        <p:spPr>
          <a:xfrm>
            <a:off x="4184993" y="2420888"/>
            <a:ext cx="2232248" cy="2232248"/>
          </a:xfrm>
          <a:prstGeom prst="ellipse">
            <a:avLst/>
          </a:prstGeom>
          <a:solidFill>
            <a:schemeClr val="accent1">
              <a:alpha val="49803"/>
            </a:schemeClr>
          </a:solidFill>
          <a:ln cap="flat" cmpd="sng" w="15875">
            <a:solidFill>
              <a:srgbClr val="6C9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Kind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(Lerntagebuch)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p8"/>
          <p:cNvSpPr/>
          <p:nvPr/>
        </p:nvSpPr>
        <p:spPr>
          <a:xfrm>
            <a:off x="6301861" y="1988840"/>
            <a:ext cx="936104" cy="468052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5875">
            <a:solidFill>
              <a:srgbClr val="6C9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Google Shape;356;p8"/>
          <p:cNvSpPr/>
          <p:nvPr/>
        </p:nvSpPr>
        <p:spPr>
          <a:xfrm>
            <a:off x="3203848" y="2011578"/>
            <a:ext cx="936104" cy="468052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5875">
            <a:solidFill>
              <a:srgbClr val="6C9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Google Shape;357;p8"/>
          <p:cNvSpPr/>
          <p:nvPr/>
        </p:nvSpPr>
        <p:spPr>
          <a:xfrm rot="-5400000">
            <a:off x="4172944" y="4815155"/>
            <a:ext cx="936104" cy="468052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5875">
            <a:solidFill>
              <a:srgbClr val="6C9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Google Shape;358;p8"/>
          <p:cNvSpPr txBox="1"/>
          <p:nvPr/>
        </p:nvSpPr>
        <p:spPr>
          <a:xfrm>
            <a:off x="6660232" y="4344960"/>
            <a:ext cx="1871025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Individuelle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Verantwortung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(Intervention)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59" name="Google Shape;359;p8"/>
          <p:cNvCxnSpPr/>
          <p:nvPr/>
        </p:nvCxnSpPr>
        <p:spPr>
          <a:xfrm rot="10800000">
            <a:off x="7020272" y="3356992"/>
            <a:ext cx="217693" cy="987968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360" name="Google Shape;360;p8"/>
          <p:cNvCxnSpPr>
            <a:stCxn id="358" idx="1"/>
          </p:cNvCxnSpPr>
          <p:nvPr/>
        </p:nvCxnSpPr>
        <p:spPr>
          <a:xfrm flipH="1">
            <a:off x="6012232" y="4806625"/>
            <a:ext cx="648000" cy="17220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361" name="Google Shape;361;p8"/>
          <p:cNvSpPr txBox="1"/>
          <p:nvPr/>
        </p:nvSpPr>
        <p:spPr>
          <a:xfrm>
            <a:off x="2195736" y="4319499"/>
            <a:ext cx="1895071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gemeinsame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Verantwortung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(Vereinbarung)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62" name="Google Shape;362;p8"/>
          <p:cNvCxnSpPr>
            <a:stCxn id="361" idx="0"/>
          </p:cNvCxnSpPr>
          <p:nvPr/>
        </p:nvCxnSpPr>
        <p:spPr>
          <a:xfrm flipH="1" rot="10800000">
            <a:off x="3143271" y="3465099"/>
            <a:ext cx="1263600" cy="85440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363" name="Google Shape;363;p8"/>
          <p:cNvCxnSpPr/>
          <p:nvPr/>
        </p:nvCxnSpPr>
        <p:spPr>
          <a:xfrm flipH="1" rot="10800000">
            <a:off x="3563888" y="4344960"/>
            <a:ext cx="1311134" cy="380184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364" name="Google Shape;364;p8"/>
          <p:cNvSpPr txBox="1"/>
          <p:nvPr/>
        </p:nvSpPr>
        <p:spPr>
          <a:xfrm rot="-5400000">
            <a:off x="139819" y="2430242"/>
            <a:ext cx="2824404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Handlungsfeld Lernbegleitung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8"/>
          <p:cNvSpPr txBox="1"/>
          <p:nvPr/>
        </p:nvSpPr>
        <p:spPr>
          <a:xfrm>
            <a:off x="1305690" y="5909210"/>
            <a:ext cx="7138664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Auf Grund der „Beweglichkeit“ der Elemente kann die Größe des Verantwortungsraums, in dem das Kind selbstständig und eigenverantwortlich agiert, bedarfsgerecht variiert werden.</a:t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66" name="Google Shape;366;p8"/>
          <p:cNvCxnSpPr/>
          <p:nvPr/>
        </p:nvCxnSpPr>
        <p:spPr>
          <a:xfrm flipH="1">
            <a:off x="6243174" y="3717032"/>
            <a:ext cx="417058" cy="1008112"/>
          </a:xfrm>
          <a:prstGeom prst="straightConnector1">
            <a:avLst/>
          </a:prstGeom>
          <a:noFill/>
          <a:ln cap="flat" cmpd="sng" w="38100">
            <a:solidFill>
              <a:srgbClr val="4A6300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367" name="Google Shape;367;p8"/>
          <p:cNvCxnSpPr/>
          <p:nvPr/>
        </p:nvCxnSpPr>
        <p:spPr>
          <a:xfrm>
            <a:off x="3923928" y="3717032"/>
            <a:ext cx="482450" cy="1008112"/>
          </a:xfrm>
          <a:prstGeom prst="straightConnector1">
            <a:avLst/>
          </a:prstGeom>
          <a:noFill/>
          <a:ln cap="flat" cmpd="sng" w="38100">
            <a:solidFill>
              <a:srgbClr val="4A6300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368" name="Google Shape;368;p8"/>
          <p:cNvCxnSpPr/>
          <p:nvPr/>
        </p:nvCxnSpPr>
        <p:spPr>
          <a:xfrm>
            <a:off x="4690815" y="2265349"/>
            <a:ext cx="1393353" cy="0"/>
          </a:xfrm>
          <a:prstGeom prst="straightConnector1">
            <a:avLst/>
          </a:prstGeom>
          <a:noFill/>
          <a:ln cap="flat" cmpd="sng" w="38100">
            <a:solidFill>
              <a:srgbClr val="4A6300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369" name="Google Shape;369;p8"/>
          <p:cNvSpPr txBox="1"/>
          <p:nvPr/>
        </p:nvSpPr>
        <p:spPr>
          <a:xfrm>
            <a:off x="4754048" y="1929171"/>
            <a:ext cx="114807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Feedbacks</a:t>
            </a:r>
            <a:endParaRPr/>
          </a:p>
        </p:txBody>
      </p:sp>
      <p:sp>
        <p:nvSpPr>
          <p:cNvPr id="370" name="Google Shape;370;p8"/>
          <p:cNvSpPr/>
          <p:nvPr/>
        </p:nvSpPr>
        <p:spPr>
          <a:xfrm>
            <a:off x="517697" y="4421518"/>
            <a:ext cx="1714630" cy="1714630"/>
          </a:xfrm>
          <a:prstGeom prst="ellipse">
            <a:avLst/>
          </a:prstGeom>
          <a:solidFill>
            <a:schemeClr val="accent1">
              <a:alpha val="49803"/>
            </a:schemeClr>
          </a:solidFill>
          <a:ln cap="flat" cmpd="sng" w="15875">
            <a:solidFill>
              <a:srgbClr val="6C9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Eltern</a:t>
            </a:r>
            <a:endParaRPr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"/>
          <p:cNvGrpSpPr/>
          <p:nvPr/>
        </p:nvGrpSpPr>
        <p:grpSpPr>
          <a:xfrm>
            <a:off x="1045850" y="1737407"/>
            <a:ext cx="7171635" cy="2694656"/>
            <a:chOff x="2242" y="324631"/>
            <a:chExt cx="7171635" cy="2694656"/>
          </a:xfrm>
        </p:grpSpPr>
        <p:sp>
          <p:nvSpPr>
            <p:cNvPr id="376" name="Google Shape;376;p9"/>
            <p:cNvSpPr/>
            <p:nvPr/>
          </p:nvSpPr>
          <p:spPr>
            <a:xfrm>
              <a:off x="2242" y="324631"/>
              <a:ext cx="2186474" cy="316800"/>
            </a:xfrm>
            <a:prstGeom prst="rect">
              <a:avLst/>
            </a:prstGeom>
            <a:solidFill>
              <a:schemeClr val="accent1"/>
            </a:solidFill>
            <a:ln cap="flat" cmpd="sng" w="1587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7" name="Google Shape;377;p9"/>
            <p:cNvSpPr txBox="1"/>
            <p:nvPr/>
          </p:nvSpPr>
          <p:spPr>
            <a:xfrm>
              <a:off x="2242" y="324631"/>
              <a:ext cx="2186474" cy="316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4700" lIns="78225" spcFirstLastPara="1" rIns="78225" wrap="square" tIns="44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DE" sz="11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Lernbegleiter</a:t>
              </a:r>
              <a:endPara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8" name="Google Shape;378;p9"/>
            <p:cNvSpPr/>
            <p:nvPr/>
          </p:nvSpPr>
          <p:spPr>
            <a:xfrm>
              <a:off x="2242" y="641431"/>
              <a:ext cx="2186474" cy="2377856"/>
            </a:xfrm>
            <a:prstGeom prst="rect">
              <a:avLst/>
            </a:prstGeom>
            <a:solidFill>
              <a:srgbClr val="DBE8CA">
                <a:alpha val="89803"/>
              </a:srgbClr>
            </a:solidFill>
            <a:ln cap="flat" cmpd="sng" w="15875">
              <a:solidFill>
                <a:srgbClr val="DBE8CA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9" name="Google Shape;379;p9"/>
            <p:cNvSpPr txBox="1"/>
            <p:nvPr/>
          </p:nvSpPr>
          <p:spPr>
            <a:xfrm>
              <a:off x="2242" y="641431"/>
              <a:ext cx="2186474" cy="23778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88000" lIns="58650" spcFirstLastPara="1" rIns="78225" wrap="square" tIns="58650">
              <a:noAutofit/>
            </a:bodyPr>
            <a:lstStyle/>
            <a:p>
              <a:pPr indent="-69850" lvl="1" marL="571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Char char="•"/>
              </a:pPr>
              <a:r>
                <a:rPr b="0" i="0" lang="de-DE" sz="11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fehlender Kompetenzzuwachs (z.B. bei nicht bearbeiteten Lernplänen oder bei mangelhaften Leistungen in Lernzielkontrollen</a:t>
              </a:r>
              <a:endPara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Char char="•"/>
              </a:pPr>
              <a:r>
                <a:rPr b="0" i="0" lang="de-DE" sz="11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mangelnde Arbeitshaltung </a:t>
              </a:r>
              <a:endPara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Char char="•"/>
              </a:pPr>
              <a:r>
                <a:rPr b="0" i="0" lang="de-DE" sz="11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Störungen des Unterrichts</a:t>
              </a:r>
              <a:endPara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Char char="•"/>
              </a:pPr>
              <a:r>
                <a:rPr b="0" i="0" lang="de-DE" sz="11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Regelverstöße (Disziplin, Ordnung)</a:t>
              </a:r>
              <a:endPara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Char char="•"/>
              </a:pPr>
              <a:r>
                <a:rPr b="0" i="0" lang="de-DE" sz="11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Etc.</a:t>
              </a:r>
              <a:endPara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0" name="Google Shape;380;p9"/>
            <p:cNvSpPr/>
            <p:nvPr/>
          </p:nvSpPr>
          <p:spPr>
            <a:xfrm>
              <a:off x="2494822" y="324631"/>
              <a:ext cx="2186474" cy="316800"/>
            </a:xfrm>
            <a:prstGeom prst="rect">
              <a:avLst/>
            </a:prstGeom>
            <a:solidFill>
              <a:schemeClr val="accent1"/>
            </a:solidFill>
            <a:ln cap="flat" cmpd="sng" w="1587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1" name="Google Shape;381;p9"/>
            <p:cNvSpPr txBox="1"/>
            <p:nvPr/>
          </p:nvSpPr>
          <p:spPr>
            <a:xfrm>
              <a:off x="2494822" y="324631"/>
              <a:ext cx="2186474" cy="316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4700" lIns="78225" spcFirstLastPara="1" rIns="78225" wrap="square" tIns="44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DE" sz="11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Lerngruppenleiter</a:t>
              </a:r>
              <a:endPara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2" name="Google Shape;382;p9"/>
            <p:cNvSpPr/>
            <p:nvPr/>
          </p:nvSpPr>
          <p:spPr>
            <a:xfrm>
              <a:off x="2494822" y="641431"/>
              <a:ext cx="2186474" cy="2377856"/>
            </a:xfrm>
            <a:prstGeom prst="rect">
              <a:avLst/>
            </a:prstGeom>
            <a:solidFill>
              <a:srgbClr val="DBE8CA">
                <a:alpha val="89803"/>
              </a:srgbClr>
            </a:solidFill>
            <a:ln cap="flat" cmpd="sng" w="15875">
              <a:solidFill>
                <a:srgbClr val="DBE8CA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3" name="Google Shape;383;p9"/>
            <p:cNvSpPr txBox="1"/>
            <p:nvPr/>
          </p:nvSpPr>
          <p:spPr>
            <a:xfrm>
              <a:off x="2494822" y="641431"/>
              <a:ext cx="2186474" cy="23778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88000" lIns="58650" spcFirstLastPara="1" rIns="78225" wrap="square" tIns="58650">
              <a:noAutofit/>
            </a:bodyPr>
            <a:lstStyle/>
            <a:p>
              <a:pPr indent="-69850" lvl="1" marL="571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Char char="•"/>
              </a:pPr>
              <a:r>
                <a:rPr b="0" i="0" lang="de-DE" sz="11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Störungen des Klassenklimas (Klassenrat)</a:t>
              </a:r>
              <a:endPara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Char char="•"/>
              </a:pPr>
              <a:r>
                <a:rPr b="0" i="0" lang="de-DE" sz="11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Mobbing</a:t>
              </a:r>
              <a:endPara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Char char="•"/>
              </a:pPr>
              <a:r>
                <a:rPr b="0" i="0" lang="de-DE" sz="11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unzureichende Planung</a:t>
              </a:r>
              <a:endPara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Char char="•"/>
              </a:pPr>
              <a:r>
                <a:rPr b="0" i="0" lang="de-DE" sz="11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mangelnde Arbeitshaltung </a:t>
              </a:r>
              <a:endPara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Char char="•"/>
              </a:pPr>
              <a:r>
                <a:rPr b="0" i="0" lang="de-DE" sz="11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Auffälligkeiten in der Lernentwicklung</a:t>
              </a:r>
              <a:endPara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Char char="•"/>
              </a:pPr>
              <a:r>
                <a:rPr b="0" i="0" lang="de-DE" sz="11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Auffälligkeiten in der Persönlichkeitsentwicklung (z.B. sozial, emotional)</a:t>
              </a:r>
              <a:endPara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Char char="•"/>
              </a:pPr>
              <a:r>
                <a:rPr b="0" i="0" lang="de-DE" sz="11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Akute „Hilferufe“</a:t>
              </a:r>
              <a:endPara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Char char="•"/>
              </a:pPr>
              <a:r>
                <a:rPr b="0" i="0" lang="de-DE" sz="11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Beratungsbedarf</a:t>
              </a:r>
              <a:endPara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Char char="•"/>
              </a:pPr>
              <a:r>
                <a:rPr b="0" i="0" lang="de-DE" sz="11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Etc.</a:t>
              </a:r>
              <a:endPara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4" name="Google Shape;384;p9"/>
            <p:cNvSpPr/>
            <p:nvPr/>
          </p:nvSpPr>
          <p:spPr>
            <a:xfrm>
              <a:off x="4987403" y="324631"/>
              <a:ext cx="2186474" cy="316800"/>
            </a:xfrm>
            <a:prstGeom prst="rect">
              <a:avLst/>
            </a:prstGeom>
            <a:solidFill>
              <a:schemeClr val="accent1"/>
            </a:solidFill>
            <a:ln cap="flat" cmpd="sng" w="1587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5" name="Google Shape;385;p9"/>
            <p:cNvSpPr txBox="1"/>
            <p:nvPr/>
          </p:nvSpPr>
          <p:spPr>
            <a:xfrm>
              <a:off x="4987403" y="324631"/>
              <a:ext cx="2186474" cy="316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4700" lIns="78225" spcFirstLastPara="1" rIns="78225" wrap="square" tIns="44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DE" sz="11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ILZ-Kräfte/ Päd . Mitarbeiter</a:t>
              </a:r>
              <a:endPara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6" name="Google Shape;386;p9"/>
            <p:cNvSpPr/>
            <p:nvPr/>
          </p:nvSpPr>
          <p:spPr>
            <a:xfrm>
              <a:off x="4987403" y="641431"/>
              <a:ext cx="2186474" cy="2377856"/>
            </a:xfrm>
            <a:prstGeom prst="rect">
              <a:avLst/>
            </a:prstGeom>
            <a:solidFill>
              <a:srgbClr val="DBE8CA">
                <a:alpha val="89803"/>
              </a:srgbClr>
            </a:solidFill>
            <a:ln cap="flat" cmpd="sng" w="15875">
              <a:solidFill>
                <a:srgbClr val="DBE8CA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7" name="Google Shape;387;p9"/>
            <p:cNvSpPr txBox="1"/>
            <p:nvPr/>
          </p:nvSpPr>
          <p:spPr>
            <a:xfrm>
              <a:off x="4987403" y="641431"/>
              <a:ext cx="2186474" cy="23778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88000" lIns="58650" spcFirstLastPara="1" rIns="78225" wrap="square" tIns="58650">
              <a:noAutofit/>
            </a:bodyPr>
            <a:lstStyle/>
            <a:p>
              <a:pPr indent="-69850" lvl="1" marL="571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Char char="•"/>
              </a:pPr>
              <a:r>
                <a:rPr b="0" i="0" lang="de-DE" sz="11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mangelnde Arbeitshaltung </a:t>
              </a:r>
              <a:endPara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Char char="•"/>
              </a:pPr>
              <a:r>
                <a:rPr b="0" i="0" lang="de-DE" sz="11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Auffälligkeiten in der Persönlichkeitsentwicklung (z.B. sozial, emotional)</a:t>
              </a:r>
              <a:endPara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"/>
          <p:cNvSpPr/>
          <p:nvPr/>
        </p:nvSpPr>
        <p:spPr>
          <a:xfrm>
            <a:off x="2123728" y="3892243"/>
            <a:ext cx="2232248" cy="2232248"/>
          </a:xfrm>
          <a:prstGeom prst="ellipse">
            <a:avLst/>
          </a:prstGeom>
          <a:solidFill>
            <a:schemeClr val="accent1">
              <a:alpha val="20784"/>
            </a:schemeClr>
          </a:solidFill>
          <a:ln cap="flat" cmpd="sng" w="15875">
            <a:solidFill>
              <a:srgbClr val="6C9000">
                <a:alpha val="12941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9" name="Google Shape;389;p9"/>
          <p:cNvSpPr txBox="1"/>
          <p:nvPr>
            <p:ph type="title"/>
          </p:nvPr>
        </p:nvSpPr>
        <p:spPr>
          <a:xfrm>
            <a:off x="1043490" y="332656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</a:pPr>
            <a:r>
              <a:rPr lang="de-DE" sz="3600"/>
              <a:t>INTERVENTIONSGRÜNDE PS</a:t>
            </a:r>
            <a:endParaRPr sz="3600"/>
          </a:p>
        </p:txBody>
      </p:sp>
      <p:sp>
        <p:nvSpPr>
          <p:cNvPr id="390" name="Google Shape;390;p9"/>
          <p:cNvSpPr/>
          <p:nvPr/>
        </p:nvSpPr>
        <p:spPr>
          <a:xfrm>
            <a:off x="2411760" y="3892243"/>
            <a:ext cx="2232248" cy="2232248"/>
          </a:xfrm>
          <a:prstGeom prst="ellipse">
            <a:avLst/>
          </a:prstGeom>
          <a:solidFill>
            <a:schemeClr val="accent1">
              <a:alpha val="49803"/>
            </a:schemeClr>
          </a:solidFill>
          <a:ln cap="flat" cmpd="sng" w="15875">
            <a:solidFill>
              <a:srgbClr val="6C9000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algn="tr" dir="81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1" name="Google Shape;391;p9"/>
          <p:cNvSpPr/>
          <p:nvPr/>
        </p:nvSpPr>
        <p:spPr>
          <a:xfrm>
            <a:off x="3995936" y="3861048"/>
            <a:ext cx="2232248" cy="2232248"/>
          </a:xfrm>
          <a:prstGeom prst="ellipse">
            <a:avLst/>
          </a:prstGeom>
          <a:solidFill>
            <a:schemeClr val="accent1">
              <a:alpha val="49803"/>
            </a:schemeClr>
          </a:solidFill>
          <a:ln cap="flat" cmpd="sng" w="15875">
            <a:solidFill>
              <a:srgbClr val="6C9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Kind</a:t>
            </a:r>
            <a:endParaRPr/>
          </a:p>
        </p:txBody>
      </p:sp>
      <p:sp>
        <p:nvSpPr>
          <p:cNvPr id="392" name="Google Shape;392;p9"/>
          <p:cNvSpPr/>
          <p:nvPr/>
        </p:nvSpPr>
        <p:spPr>
          <a:xfrm>
            <a:off x="2771800" y="5157192"/>
            <a:ext cx="1224136" cy="576064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5875">
            <a:solidFill>
              <a:srgbClr val="6C9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Intervention</a:t>
            </a:r>
            <a:endParaRPr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2016-04-29T05:12:32Z</dcterms:created>
  <dc:creator>Rektor</dc:creator>
</cp:coreProperties>
</file>