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1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1" autoAdjust="0"/>
    <p:restoredTop sz="90385" autoAdjust="0"/>
  </p:normalViewPr>
  <p:slideViewPr>
    <p:cSldViewPr>
      <p:cViewPr varScale="1">
        <p:scale>
          <a:sx n="152" d="100"/>
          <a:sy n="152" d="100"/>
        </p:scale>
        <p:origin x="-1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03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0DCD-3FF0-C340-9EE1-794DD57E1374}" type="datetime1">
              <a:rPr lang="de-DE"/>
              <a:pPr/>
              <a:t>04.03.20</a:t>
            </a:fld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03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858432-9A33-5F47-BDC6-2DAB3B97E9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5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3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1C4F8-51AB-4B4C-AB03-243C4B903451}" type="datetime1">
              <a:rPr lang="de-DE"/>
              <a:pPr/>
              <a:t>04.03.20</a:t>
            </a:fld>
            <a:endParaRPr lang="de-DE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4" y="4716023"/>
            <a:ext cx="5439010" cy="44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3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C69AB5-E7C5-B14C-905D-16E48E8F6D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3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24022-352C-7D49-A0B8-6639A7160679}" type="slidenum">
              <a:rPr lang="de-DE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79334" y="4716024"/>
            <a:ext cx="5439009" cy="446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Abbildung 3: Johari Fenster</a:t>
            </a:r>
          </a:p>
        </p:txBody>
      </p:sp>
      <p:sp>
        <p:nvSpPr>
          <p:cNvPr id="112644" name="Foliennummernplatzhalter 3"/>
          <p:cNvSpPr txBox="1">
            <a:spLocks noGrp="1"/>
          </p:cNvSpPr>
          <p:nvPr/>
        </p:nvSpPr>
        <p:spPr bwMode="auto">
          <a:xfrm>
            <a:off x="3849915" y="9429729"/>
            <a:ext cx="2946674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F93962B-29CC-F949-A081-323B907ED9E8}" type="slidenum">
              <a:rPr lang="de-DE" sz="1200">
                <a:latin typeface="Calibri" charset="0"/>
              </a:rPr>
              <a:pPr algn="r" eaLnBrk="1" hangingPunct="1"/>
              <a:t>3</a:t>
            </a:fld>
            <a:endParaRPr lang="de-DE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79334" y="4716024"/>
            <a:ext cx="5439009" cy="446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Abbildung 4: Ausweitung der Offenheitsarena</a:t>
            </a:r>
          </a:p>
        </p:txBody>
      </p:sp>
      <p:sp>
        <p:nvSpPr>
          <p:cNvPr id="114692" name="Foliennummernplatzhalter 3"/>
          <p:cNvSpPr txBox="1">
            <a:spLocks noGrp="1"/>
          </p:cNvSpPr>
          <p:nvPr/>
        </p:nvSpPr>
        <p:spPr bwMode="auto">
          <a:xfrm>
            <a:off x="3849915" y="9429729"/>
            <a:ext cx="2946674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E134FF1-6E66-EC4C-85BD-7B12F216ED48}" type="slidenum">
              <a:rPr lang="de-DE" sz="1200">
                <a:latin typeface="Calibri" charset="0"/>
              </a:rPr>
              <a:pPr algn="r" eaLnBrk="1" hangingPunct="1"/>
              <a:t>4</a:t>
            </a:fld>
            <a:endParaRPr lang="de-DE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7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43" y="4714184"/>
            <a:ext cx="5434993" cy="4471149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AD5C1-39DA-994E-86CE-2C786C4E7953}" type="slidenum">
              <a:rPr lang="de-DE"/>
              <a:pPr/>
              <a:t>11</a:t>
            </a:fld>
            <a:endParaRPr lang="de-DE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13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43" y="4714184"/>
            <a:ext cx="5434993" cy="4471149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C3795-BAD0-E648-BFB8-6971620D9189}" type="slidenum">
              <a:rPr lang="de-DE"/>
              <a:pPr/>
              <a:t>14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962A-25A1-8649-B246-FE0EE1D69D0F}" type="slidenum">
              <a:rPr lang="de-DE"/>
              <a:pPr/>
              <a:t>17</a:t>
            </a:fld>
            <a:endParaRPr lang="de-DE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8483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8483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55791"/>
            <a:ext cx="4038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55791"/>
            <a:ext cx="4038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" y="4194178"/>
            <a:ext cx="8229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21" Type="http://schemas.openxmlformats.org/officeDocument/2006/relationships/image" Target="NULL" TargetMode="External"/><Relationship Id="rId22" Type="http://schemas.openxmlformats.org/officeDocument/2006/relationships/image" Target="../media/image3.png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283969" y="32346"/>
            <a:ext cx="1021607" cy="68822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0178" name="Rectangle 2"/>
          <p:cNvSpPr>
            <a:spLocks noChangeArrowheads="1"/>
          </p:cNvSpPr>
          <p:nvPr userDrawn="1"/>
        </p:nvSpPr>
        <p:spPr bwMode="auto">
          <a:xfrm>
            <a:off x="0" y="1"/>
            <a:ext cx="8100392" cy="692150"/>
          </a:xfrm>
          <a:prstGeom prst="rect">
            <a:avLst/>
          </a:prstGeom>
          <a:gradFill rotWithShape="1">
            <a:gsLst>
              <a:gs pos="0">
                <a:srgbClr val="FFFF00">
                  <a:alpha val="91000"/>
                </a:srgbClr>
              </a:gs>
              <a:gs pos="50000">
                <a:schemeClr val="bg1"/>
              </a:gs>
              <a:gs pos="100000">
                <a:srgbClr val="FFFF00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29" name="Rectangle 3"/>
          <p:cNvSpPr>
            <a:spLocks noChangeArrowheads="1"/>
          </p:cNvSpPr>
          <p:nvPr userDrawn="1"/>
        </p:nvSpPr>
        <p:spPr bwMode="auto">
          <a:xfrm rot="10800000">
            <a:off x="0" y="1"/>
            <a:ext cx="9144000" cy="692696"/>
          </a:xfrm>
          <a:prstGeom prst="rect">
            <a:avLst/>
          </a:prstGeom>
          <a:gradFill rotWithShape="1">
            <a:gsLst>
              <a:gs pos="0">
                <a:srgbClr val="FFFF00">
                  <a:alpha val="46999"/>
                </a:srgbClr>
              </a:gs>
              <a:gs pos="100000">
                <a:srgbClr val="FFFFFF"/>
              </a:gs>
            </a:gsLst>
            <a:lin ang="0" scaled="1"/>
          </a:gradFill>
          <a:ln w="3175" cap="rnd">
            <a:noFill/>
            <a:prstDash val="sysDot"/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30" name="Text Box 4"/>
          <p:cNvSpPr txBox="1">
            <a:spLocks noChangeArrowheads="1"/>
          </p:cNvSpPr>
          <p:nvPr userDrawn="1"/>
        </p:nvSpPr>
        <p:spPr bwMode="auto">
          <a:xfrm>
            <a:off x="0" y="6527803"/>
            <a:ext cx="9144000" cy="369332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 userDrawn="1"/>
        </p:nvSpPr>
        <p:spPr bwMode="auto">
          <a:xfrm>
            <a:off x="8872538" y="6643688"/>
            <a:ext cx="271463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800">
              <a:latin typeface="Tahoma" pitchFamily="34" charset="0"/>
              <a:cs typeface="+mn-cs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 userDrawn="1"/>
        </p:nvSpPr>
        <p:spPr bwMode="auto">
          <a:xfrm>
            <a:off x="8959850" y="6643688"/>
            <a:ext cx="184666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800">
              <a:latin typeface="Tahoma" pitchFamily="34" charset="0"/>
              <a:cs typeface="+mn-cs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 userDrawn="1"/>
        </p:nvSpPr>
        <p:spPr bwMode="auto">
          <a:xfrm>
            <a:off x="5724128" y="116632"/>
            <a:ext cx="24482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i="1" dirty="0">
                <a:solidFill>
                  <a:srgbClr val="0000FF"/>
                </a:solidFill>
              </a:rPr>
              <a:t>Gesellschaft</a:t>
            </a:r>
            <a:r>
              <a:rPr lang="de-DE" sz="1000" b="1" i="1" baseline="0" dirty="0">
                <a:solidFill>
                  <a:srgbClr val="0000FF"/>
                </a:solidFill>
              </a:rPr>
              <a:t> für wissenschaftliche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 userDrawn="1"/>
        </p:nvSpPr>
        <p:spPr bwMode="auto">
          <a:xfrm>
            <a:off x="6300192" y="332656"/>
            <a:ext cx="1872208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i="1" dirty="0">
                <a:solidFill>
                  <a:srgbClr val="0000FF"/>
                </a:solidFill>
              </a:rPr>
              <a:t>Beratung und Evaluation</a:t>
            </a:r>
          </a:p>
        </p:txBody>
      </p:sp>
      <p:sp>
        <p:nvSpPr>
          <p:cNvPr id="50186" name="Rectangle 10"/>
          <p:cNvSpPr>
            <a:spLocks noChangeArrowheads="1"/>
          </p:cNvSpPr>
          <p:nvPr userDrawn="1"/>
        </p:nvSpPr>
        <p:spPr bwMode="auto">
          <a:xfrm>
            <a:off x="0" y="692153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0191" name="Rectangle 15"/>
          <p:cNvSpPr>
            <a:spLocks noChangeArrowheads="1"/>
          </p:cNvSpPr>
          <p:nvPr userDrawn="1"/>
        </p:nvSpPr>
        <p:spPr bwMode="auto">
          <a:xfrm rot="10800000">
            <a:off x="-1586" y="6488113"/>
            <a:ext cx="9144001" cy="36512"/>
          </a:xfrm>
          <a:prstGeom prst="rect">
            <a:avLst/>
          </a:prstGeom>
          <a:gradFill rotWithShape="1">
            <a:gsLst>
              <a:gs pos="0">
                <a:schemeClr val="tx1">
                  <a:alpha val="4100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3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712"/>
            <a:ext cx="8229600" cy="8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</a:t>
            </a:r>
            <a:r>
              <a:rPr lang="de-DE" dirty="0" err="1"/>
              <a:t>bearbei</a:t>
            </a:r>
            <a:endParaRPr lang="de-DE" dirty="0"/>
          </a:p>
        </p:txBody>
      </p:sp>
      <p:sp>
        <p:nvSpPr>
          <p:cNvPr id="104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57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305802" y="6597652"/>
            <a:ext cx="9636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Folie </a:t>
            </a:r>
            <a:fld id="{8EDBF466-F44C-C449-A99D-58BFA58CB0B8}" type="slidenum">
              <a:rPr lang="de-DE" sz="1000"/>
              <a:pPr>
                <a:spcBef>
                  <a:spcPct val="50000"/>
                </a:spcBef>
              </a:pPr>
              <a:t>‹Nr.›</a:t>
            </a:fld>
            <a:endParaRPr lang="de-DE" sz="100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0" y="6553201"/>
            <a:ext cx="47244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dirty="0" err="1"/>
              <a:t>Buhren</a:t>
            </a:r>
            <a:r>
              <a:rPr lang="de-DE" sz="1200" dirty="0"/>
              <a:t> 2020</a:t>
            </a:r>
          </a:p>
          <a:p>
            <a:endParaRPr lang="de-DE" sz="1200" dirty="0"/>
          </a:p>
        </p:txBody>
      </p:sp>
      <p:pic>
        <p:nvPicPr>
          <p:cNvPr id="1045" name="Picture 21" descr="D:\Eigene Bilder\DSHS Logo.jpg"/>
          <p:cNvPicPr>
            <a:picLocks noChangeAspect="1" noChangeArrowheads="1"/>
          </p:cNvPicPr>
          <p:nvPr userDrawn="1"/>
        </p:nvPicPr>
        <p:blipFill>
          <a:blip r:embed="rId20" r:link="rId21"/>
          <a:srcRect/>
          <a:stretch>
            <a:fillRect/>
          </a:stretch>
        </p:blipFill>
        <p:spPr bwMode="auto">
          <a:xfrm>
            <a:off x="228600" y="152402"/>
            <a:ext cx="457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381000" y="228601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de-DE" sz="1000" b="1" dirty="0">
                <a:solidFill>
                  <a:srgbClr val="133C9A"/>
                </a:solidFill>
              </a:rPr>
              <a:t>Deutsche Sporthochschule Köln</a:t>
            </a:r>
            <a:endParaRPr lang="de-DE" sz="1000" dirty="0">
              <a:solidFill>
                <a:srgbClr val="133C9A"/>
              </a:solidFill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de-DE" sz="1000" dirty="0">
                <a:solidFill>
                  <a:srgbClr val="133C9A"/>
                </a:solidFill>
              </a:rPr>
              <a:t>Abteilung</a:t>
            </a:r>
            <a:r>
              <a:rPr lang="de-DE" sz="1000" baseline="0" dirty="0">
                <a:solidFill>
                  <a:srgbClr val="133C9A"/>
                </a:solidFill>
              </a:rPr>
              <a:t> </a:t>
            </a:r>
            <a:r>
              <a:rPr lang="de-DE" sz="1000" dirty="0">
                <a:solidFill>
                  <a:srgbClr val="133C9A"/>
                </a:solidFill>
              </a:rPr>
              <a:t>für Schulsport und Schulentwicklung</a:t>
            </a:r>
            <a:r>
              <a:rPr lang="de-DE" sz="1400" dirty="0">
                <a:solidFill>
                  <a:srgbClr val="133C9A"/>
                </a:solidFill>
              </a:rPr>
              <a:t>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9" y="116632"/>
            <a:ext cx="733033" cy="555884"/>
          </a:xfrm>
          <a:prstGeom prst="rect">
            <a:avLst/>
          </a:prstGeom>
          <a:solidFill>
            <a:srgbClr val="FFFF00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295402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3200" b="1" dirty="0"/>
              <a:t>Feedbackkultur in der Schule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2400" b="1" dirty="0"/>
              <a:t>Grundlagen und Zusammenhänge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2000" dirty="0" smtClean="0"/>
              <a:t>Prof</a:t>
            </a:r>
            <a:r>
              <a:rPr lang="de-DE" sz="2000" dirty="0"/>
              <a:t>. Dr. Claus Buhren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de-DE" sz="3200" b="1" dirty="0"/>
          </a:p>
        </p:txBody>
      </p:sp>
      <p:sp>
        <p:nvSpPr>
          <p:cNvPr id="2051" name="Rectangle 5"/>
          <p:cNvSpPr txBox="1">
            <a:spLocks noChangeArrowheads="1"/>
          </p:cNvSpPr>
          <p:nvPr/>
        </p:nvSpPr>
        <p:spPr bwMode="auto">
          <a:xfrm>
            <a:off x="1600200" y="4495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None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Seminar 1</a:t>
            </a:r>
          </a:p>
          <a:p>
            <a:pPr algn="ctr">
              <a:spcBef>
                <a:spcPct val="20000"/>
              </a:spcBef>
              <a:spcAft>
                <a:spcPts val="2400"/>
              </a:spcAft>
              <a:buClr>
                <a:schemeClr val="folHlink"/>
              </a:buClr>
              <a:buSzPct val="60000"/>
              <a:buFont typeface="Wingdings" pitchFamily="-1" charset="2"/>
              <a:buNone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„Grundlagen und Peer Reviews“</a:t>
            </a:r>
          </a:p>
          <a:p>
            <a:pPr algn="ctr">
              <a:spcBef>
                <a:spcPct val="20000"/>
              </a:spcBef>
              <a:spcAft>
                <a:spcPts val="2400"/>
              </a:spcAft>
              <a:buClr>
                <a:schemeClr val="folHlink"/>
              </a:buClr>
              <a:buSzPct val="60000"/>
              <a:buFont typeface="Wingdings" pitchFamily="-1" charset="2"/>
              <a:buNone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Programm und Skript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416428"/>
            <a:ext cx="9144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</a:rPr>
              <a:t>Feedback nach Hattie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Feedback 			Rückmeldung</a:t>
            </a:r>
          </a:p>
          <a:p>
            <a:r>
              <a:rPr lang="de-DE" dirty="0"/>
              <a:t>					Vergewisserung</a:t>
            </a:r>
          </a:p>
          <a:p>
            <a:r>
              <a:rPr lang="de-DE" dirty="0"/>
              <a:t>					(Selbst)-Kontrolle</a:t>
            </a:r>
          </a:p>
          <a:p>
            <a:r>
              <a:rPr lang="de-DE" dirty="0"/>
              <a:t> </a:t>
            </a:r>
          </a:p>
          <a:p>
            <a:r>
              <a:rPr lang="de-DE" dirty="0" err="1"/>
              <a:t>Feedforward</a:t>
            </a:r>
            <a:r>
              <a:rPr lang="de-DE" dirty="0"/>
              <a:t>			Orientierung</a:t>
            </a:r>
          </a:p>
          <a:p>
            <a:r>
              <a:rPr lang="de-DE" dirty="0"/>
              <a:t>					Planung</a:t>
            </a:r>
          </a:p>
          <a:p>
            <a:r>
              <a:rPr lang="de-DE" dirty="0"/>
              <a:t>				 	Veränderung</a:t>
            </a:r>
          </a:p>
          <a:p>
            <a:r>
              <a:rPr lang="de-DE" dirty="0"/>
              <a:t>					Zielerreichung</a:t>
            </a:r>
          </a:p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462618" y="2414461"/>
            <a:ext cx="1347092" cy="2286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2462618" y="4325412"/>
            <a:ext cx="1347092" cy="2286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</a:rPr>
              <a:t>Wirkungen von Feedback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das eigene Handeln reflektieren 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Stärken und Schwächen erkennen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mögliche „blinde Flecken“ aufdecken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eigenes Handeln verändern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Sicherheit gewinnen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neue Erfahrungen machen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neue Perspektiven eröffnen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u"/>
            </a:pPr>
            <a:r>
              <a:rPr lang="de-DE" dirty="0"/>
              <a:t>durch Feedback erreichbare Ziele formulieren</a:t>
            </a:r>
          </a:p>
        </p:txBody>
      </p:sp>
    </p:spTree>
    <p:extLst>
      <p:ext uri="{BB962C8B-B14F-4D97-AF65-F5344CB8AC3E}">
        <p14:creationId xmlns:p14="http://schemas.microsoft.com/office/powerpoint/2010/main" val="3594782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908050"/>
            <a:ext cx="8432800" cy="576263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Vergleichen mit dem Effektmaß „d“</a:t>
            </a:r>
            <a:r>
              <a:rPr lang="de-DE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2060848"/>
            <a:ext cx="4129088" cy="453680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d &lt; 0: Maßnahme senkt Lernerfolg </a:t>
            </a:r>
          </a:p>
          <a:p>
            <a:pPr marL="0" indent="0" eaLnBrk="1" hangingPunct="1"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0 </a:t>
            </a:r>
            <a:r>
              <a:rPr lang="de-DE" sz="2000" dirty="0">
                <a:ea typeface="Arial" pitchFamily="-1" charset="0"/>
                <a:cs typeface="Arial" pitchFamily="-1" charset="0"/>
              </a:rPr>
              <a:t>≤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d &lt; .20: kein Effekt bzw. unbedeutender Effekt</a:t>
            </a:r>
          </a:p>
          <a:p>
            <a:pPr marL="0" indent="0" eaLnBrk="1" hangingPunct="1"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.20 </a:t>
            </a:r>
            <a:r>
              <a:rPr lang="de-DE" sz="2000" dirty="0">
                <a:ea typeface="Arial" pitchFamily="-1" charset="0"/>
                <a:cs typeface="Arial" pitchFamily="-1" charset="0"/>
              </a:rPr>
              <a:t>≤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d &lt; .40: kleiner Effekt</a:t>
            </a:r>
          </a:p>
          <a:p>
            <a:pPr marL="0" indent="0" eaLnBrk="1" hangingPunct="1"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.40 </a:t>
            </a:r>
            <a:r>
              <a:rPr lang="de-DE" sz="2000" dirty="0">
                <a:ea typeface="Arial" pitchFamily="-1" charset="0"/>
                <a:cs typeface="Arial" pitchFamily="-1" charset="0"/>
              </a:rPr>
              <a:t>≤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d &lt; .60: moderater Effekt</a:t>
            </a:r>
          </a:p>
          <a:p>
            <a:pPr marL="0" indent="0" eaLnBrk="1" hangingPunct="1"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d </a:t>
            </a:r>
            <a:r>
              <a:rPr lang="de-DE" sz="2000" dirty="0">
                <a:ea typeface="Arial" pitchFamily="-1" charset="0"/>
                <a:cs typeface="Arial" pitchFamily="-1" charset="0"/>
              </a:rPr>
              <a:t>≥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.60: großer Effekt </a:t>
            </a:r>
          </a:p>
          <a:p>
            <a:pPr marL="0" indent="0" eaLnBrk="1" hangingPunct="1">
              <a:buFont typeface="Wingdings" pitchFamily="-1" charset="2"/>
              <a:buNone/>
            </a:pPr>
            <a:endParaRPr lang="de-DE" sz="2000" b="1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35525" y="2132856"/>
            <a:ext cx="4129088" cy="4115544"/>
          </a:xfrm>
        </p:spPr>
        <p:txBody>
          <a:bodyPr/>
          <a:lstStyle/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endParaRPr lang="de-DE" sz="1600" dirty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Font typeface="Wingdings" pitchFamily="-1" charset="2"/>
              <a:buNone/>
            </a:pPr>
            <a:r>
              <a:rPr lang="de-DE" sz="1600" dirty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  <p:grpSp>
        <p:nvGrpSpPr>
          <p:cNvPr id="23557" name="Group 64"/>
          <p:cNvGrpSpPr>
            <a:grpSpLocks/>
          </p:cNvGrpSpPr>
          <p:nvPr/>
        </p:nvGrpSpPr>
        <p:grpSpPr bwMode="auto">
          <a:xfrm>
            <a:off x="4646613" y="1628800"/>
            <a:ext cx="4497387" cy="2594645"/>
            <a:chOff x="1214414" y="2458105"/>
            <a:chExt cx="7398822" cy="3678132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2887683"/>
              <a:ext cx="6270625" cy="311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Box 13"/>
            <p:cNvSpPr txBox="1">
              <a:spLocks noChangeArrowheads="1"/>
            </p:cNvSpPr>
            <p:nvPr/>
          </p:nvSpPr>
          <p:spPr bwMode="auto">
            <a:xfrm>
              <a:off x="4429363" y="2459055"/>
              <a:ext cx="825283" cy="5198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.40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2" name="TextBox 14"/>
            <p:cNvSpPr txBox="1">
              <a:spLocks noChangeArrowheads="1"/>
            </p:cNvSpPr>
            <p:nvPr/>
          </p:nvSpPr>
          <p:spPr bwMode="auto">
            <a:xfrm>
              <a:off x="3579390" y="2458105"/>
              <a:ext cx="825283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 dirty="0">
                  <a:ea typeface="Arial" pitchFamily="-1" charset="0"/>
                  <a:cs typeface="Arial" pitchFamily="-1" charset="0"/>
                </a:rPr>
                <a:t>.30</a:t>
              </a:r>
              <a:endParaRPr lang="en-US" dirty="0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3" name="TextBox 15"/>
            <p:cNvSpPr txBox="1">
              <a:spLocks noChangeArrowheads="1"/>
            </p:cNvSpPr>
            <p:nvPr/>
          </p:nvSpPr>
          <p:spPr bwMode="auto">
            <a:xfrm>
              <a:off x="2039370" y="3172648"/>
              <a:ext cx="825283" cy="5198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 dirty="0">
                  <a:ea typeface="Arial" pitchFamily="-1" charset="0"/>
                  <a:cs typeface="Arial" pitchFamily="-1" charset="0"/>
                </a:rPr>
                <a:t>.15</a:t>
              </a:r>
              <a:endParaRPr lang="en-US" dirty="0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4" name="TextBox 16"/>
            <p:cNvSpPr txBox="1">
              <a:spLocks noChangeArrowheads="1"/>
            </p:cNvSpPr>
            <p:nvPr/>
          </p:nvSpPr>
          <p:spPr bwMode="auto">
            <a:xfrm>
              <a:off x="1328592" y="4295500"/>
              <a:ext cx="311388" cy="51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AU" dirty="0">
                  <a:ea typeface="Arial" pitchFamily="-1" charset="0"/>
                  <a:cs typeface="Arial" pitchFamily="-1" charset="0"/>
                </a:rPr>
                <a:t>0</a:t>
              </a:r>
              <a:endParaRPr lang="en-US" dirty="0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5" name="TextBox 17"/>
            <p:cNvSpPr txBox="1">
              <a:spLocks noChangeArrowheads="1"/>
            </p:cNvSpPr>
            <p:nvPr/>
          </p:nvSpPr>
          <p:spPr bwMode="auto">
            <a:xfrm>
              <a:off x="5500142" y="2603082"/>
              <a:ext cx="825283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.50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6" name="TextBox 18"/>
            <p:cNvSpPr txBox="1">
              <a:spLocks noChangeArrowheads="1"/>
            </p:cNvSpPr>
            <p:nvPr/>
          </p:nvSpPr>
          <p:spPr bwMode="auto">
            <a:xfrm>
              <a:off x="6286250" y="2958648"/>
              <a:ext cx="825284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.60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7" name="TextBox 19"/>
            <p:cNvSpPr txBox="1">
              <a:spLocks noChangeArrowheads="1"/>
            </p:cNvSpPr>
            <p:nvPr/>
          </p:nvSpPr>
          <p:spPr bwMode="auto">
            <a:xfrm>
              <a:off x="6928718" y="3530254"/>
              <a:ext cx="825283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.70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8" name="TextBox 20"/>
            <p:cNvSpPr txBox="1">
              <a:spLocks noChangeArrowheads="1"/>
            </p:cNvSpPr>
            <p:nvPr/>
          </p:nvSpPr>
          <p:spPr bwMode="auto">
            <a:xfrm>
              <a:off x="7286515" y="4173873"/>
              <a:ext cx="825283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.80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69" name="TextBox 21"/>
            <p:cNvSpPr txBox="1">
              <a:spLocks noChangeArrowheads="1"/>
            </p:cNvSpPr>
            <p:nvPr/>
          </p:nvSpPr>
          <p:spPr bwMode="auto">
            <a:xfrm>
              <a:off x="7644312" y="4745479"/>
              <a:ext cx="825283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.90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3570" name="TextBox 22"/>
            <p:cNvSpPr txBox="1">
              <a:spLocks noChangeArrowheads="1"/>
            </p:cNvSpPr>
            <p:nvPr/>
          </p:nvSpPr>
          <p:spPr bwMode="auto">
            <a:xfrm>
              <a:off x="7787953" y="5389098"/>
              <a:ext cx="825283" cy="51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rial" pitchFamily="-1" charset="0"/>
                  <a:cs typeface="Arial" pitchFamily="-1" charset="0"/>
                </a:rPr>
                <a:t>1.0</a:t>
              </a:r>
              <a:endParaRPr lang="en-US">
                <a:ea typeface="Arial" pitchFamily="-1" charset="0"/>
                <a:cs typeface="Arial" pitchFamily="-1" charset="0"/>
              </a:endParaRPr>
            </a:p>
          </p:txBody>
        </p: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5400000">
              <a:off x="5607027" y="3107925"/>
              <a:ext cx="144027" cy="705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6250801" y="3392421"/>
              <a:ext cx="144027" cy="731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787317" y="3787174"/>
              <a:ext cx="141776" cy="1410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7216001" y="4430421"/>
              <a:ext cx="143640" cy="69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 rot="10800000" flipV="1">
              <a:off x="7430156" y="5002027"/>
              <a:ext cx="214156" cy="69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7573797" y="5573633"/>
              <a:ext cx="1410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577" name="TextBox 59"/>
            <p:cNvSpPr txBox="1">
              <a:spLocks noChangeArrowheads="1"/>
            </p:cNvSpPr>
            <p:nvPr/>
          </p:nvSpPr>
          <p:spPr bwMode="auto">
            <a:xfrm>
              <a:off x="1997911" y="5287830"/>
              <a:ext cx="2099771" cy="51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solidFill>
                    <a:schemeClr val="bg1"/>
                  </a:solidFill>
                  <a:latin typeface="Aharoni" pitchFamily="2" charset="0"/>
                  <a:ea typeface="Aharoni" pitchFamily="2" charset="0"/>
                  <a:cs typeface="Aharoni" pitchFamily="2" charset="0"/>
                </a:rPr>
                <a:t>REVERSE</a:t>
              </a:r>
              <a:endParaRPr lang="en-US">
                <a:solidFill>
                  <a:schemeClr val="bg1"/>
                </a:solidFill>
                <a:latin typeface="Aharoni" pitchFamily="2" charset="0"/>
                <a:ea typeface="Aharoni" pitchFamily="2" charset="0"/>
                <a:cs typeface="Aharoni" pitchFamily="2" charset="0"/>
              </a:endParaRPr>
            </a:p>
          </p:txBody>
        </p:sp>
        <p:sp>
          <p:nvSpPr>
            <p:cNvPr id="23578" name="TextBox 60"/>
            <p:cNvSpPr txBox="1">
              <a:spLocks noChangeArrowheads="1"/>
            </p:cNvSpPr>
            <p:nvPr/>
          </p:nvSpPr>
          <p:spPr bwMode="auto">
            <a:xfrm rot="2700000">
              <a:off x="1962432" y="4397958"/>
              <a:ext cx="2421449" cy="105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latin typeface="Aharoni" pitchFamily="2" charset="0"/>
                  <a:ea typeface="Aharoni" pitchFamily="2" charset="0"/>
                  <a:cs typeface="Aharoni" pitchFamily="2" charset="0"/>
                </a:rPr>
                <a:t>Developmental</a:t>
              </a:r>
            </a:p>
            <a:p>
              <a:r>
                <a:rPr lang="en-AU">
                  <a:latin typeface="Aharoni" pitchFamily="2" charset="0"/>
                  <a:ea typeface="Aharoni" pitchFamily="2" charset="0"/>
                  <a:cs typeface="Aharoni" pitchFamily="2" charset="0"/>
                </a:rPr>
                <a:t>Effects</a:t>
              </a:r>
              <a:endParaRPr lang="en-US">
                <a:latin typeface="Aharoni" pitchFamily="2" charset="0"/>
                <a:ea typeface="Aharoni" pitchFamily="2" charset="0"/>
                <a:cs typeface="Aharoni" pitchFamily="2" charset="0"/>
              </a:endParaRPr>
            </a:p>
          </p:txBody>
        </p:sp>
        <p:sp>
          <p:nvSpPr>
            <p:cNvPr id="23579" name="TextBox 61"/>
            <p:cNvSpPr txBox="1">
              <a:spLocks noChangeArrowheads="1"/>
            </p:cNvSpPr>
            <p:nvPr/>
          </p:nvSpPr>
          <p:spPr bwMode="auto">
            <a:xfrm rot="3600000">
              <a:off x="2965631" y="3495540"/>
              <a:ext cx="1449268" cy="105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ea typeface="Aharoni" pitchFamily="2" charset="0"/>
                  <a:cs typeface="Aharoni" pitchFamily="2" charset="0"/>
                </a:rPr>
                <a:t>Teacher</a:t>
              </a:r>
            </a:p>
            <a:p>
              <a:r>
                <a:rPr lang="en-AU">
                  <a:ea typeface="Aharoni" pitchFamily="2" charset="0"/>
                  <a:cs typeface="Aharoni" pitchFamily="2" charset="0"/>
                </a:rPr>
                <a:t>Effects</a:t>
              </a:r>
              <a:endParaRPr lang="en-US">
                <a:ea typeface="Aharoni" pitchFamily="2" charset="0"/>
                <a:cs typeface="Aharoni" pitchFamily="2" charset="0"/>
              </a:endParaRPr>
            </a:p>
          </p:txBody>
        </p:sp>
        <p:sp>
          <p:nvSpPr>
            <p:cNvPr id="23580" name="TextBox 62"/>
            <p:cNvSpPr txBox="1">
              <a:spLocks noChangeArrowheads="1"/>
            </p:cNvSpPr>
            <p:nvPr/>
          </p:nvSpPr>
          <p:spPr bwMode="auto">
            <a:xfrm>
              <a:off x="5285252" y="4286394"/>
              <a:ext cx="2024927" cy="129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haroni" pitchFamily="2" charset="0"/>
                  <a:ea typeface="Aharoni" pitchFamily="2" charset="0"/>
                  <a:cs typeface="Aharoni" pitchFamily="2" charset="0"/>
                </a:rPr>
                <a:t>ZONE OF</a:t>
              </a:r>
            </a:p>
            <a:p>
              <a:r>
                <a:rPr lang="en-AU" dirty="0">
                  <a:solidFill>
                    <a:schemeClr val="bg1"/>
                  </a:solidFill>
                  <a:latin typeface="Aharoni" pitchFamily="2" charset="0"/>
                  <a:ea typeface="Aharoni" pitchFamily="2" charset="0"/>
                  <a:cs typeface="Aharoni" pitchFamily="2" charset="0"/>
                </a:rPr>
                <a:t>DESIRED</a:t>
              </a:r>
            </a:p>
            <a:p>
              <a:r>
                <a:rPr lang="en-AU" dirty="0">
                  <a:solidFill>
                    <a:schemeClr val="bg1"/>
                  </a:solidFill>
                  <a:latin typeface="Aharoni" pitchFamily="2" charset="0"/>
                  <a:ea typeface="Aharoni" pitchFamily="2" charset="0"/>
                  <a:cs typeface="Aharoni" pitchFamily="2" charset="0"/>
                </a:rPr>
                <a:t>EFFECTS</a:t>
              </a:r>
              <a:endParaRPr lang="en-US" dirty="0">
                <a:solidFill>
                  <a:schemeClr val="bg1"/>
                </a:solidFill>
                <a:latin typeface="Aharoni" pitchFamily="2" charset="0"/>
                <a:ea typeface="Aharoni" pitchFamily="2" charset="0"/>
                <a:cs typeface="Aharoni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14414" y="5715408"/>
              <a:ext cx="7001850" cy="416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cs typeface="Arial" charset="0"/>
                </a:rPr>
                <a:t>Retention (hold back a year): -.16</a:t>
              </a:r>
            </a:p>
          </p:txBody>
        </p:sp>
      </p:grpSp>
      <p:cxnSp>
        <p:nvCxnSpPr>
          <p:cNvPr id="28" name="Gerade Verbindung mit Pfeil 27"/>
          <p:cNvCxnSpPr>
            <a:cxnSpLocks noChangeShapeType="1"/>
            <a:stCxn id="64" idx="0"/>
          </p:cNvCxnSpPr>
          <p:nvPr/>
        </p:nvCxnSpPr>
        <p:spPr bwMode="auto">
          <a:xfrm flipH="1" flipV="1">
            <a:off x="4644008" y="3429000"/>
            <a:ext cx="2130649" cy="49758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1638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81075"/>
            <a:ext cx="8064500" cy="8636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rgbClr val="8D8D8D"/>
                </a:solidFill>
                <a:ea typeface="Times New Roman" pitchFamily="-1" charset="0"/>
                <a:cs typeface="Times New Roman" pitchFamily="-1" charset="0"/>
              </a:rPr>
              <a:t>Effektgrößen nach Hattie (Auswahl)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825" y="2105025"/>
            <a:ext cx="8283575" cy="3628231"/>
          </a:xfrm>
          <a:noFill/>
        </p:spPr>
        <p:txBody>
          <a:bodyPr/>
          <a:lstStyle/>
          <a:p>
            <a:pPr lvl="1" indent="-342900" eaLnBrk="1" hangingPunct="1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reciprocal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(0.88) – Schüler als Lehrer</a:t>
            </a:r>
          </a:p>
          <a:p>
            <a:pPr lvl="1" indent="-342900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clarity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(0.75) – Klarheit der Lehrkraft</a:t>
            </a:r>
          </a:p>
          <a:p>
            <a:pPr lvl="1" indent="-342900" eaLnBrk="1" hangingPunct="1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b="1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feedback</a:t>
            </a:r>
            <a:r>
              <a:rPr lang="de-DE" sz="2000" b="1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(0.74)   - Rückmeldungen an Schüler/Lehrer</a:t>
            </a:r>
          </a:p>
          <a:p>
            <a:pPr lvl="1" indent="-342900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problem-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solving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(0.61) – problemlösendes Lernen/Lehren</a:t>
            </a:r>
          </a:p>
          <a:p>
            <a:pPr lvl="1" indent="-342900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cooperative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learning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(0.57) – kooperatives Lernen</a:t>
            </a:r>
          </a:p>
          <a:p>
            <a:pPr lvl="1" indent="-342900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peer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tutoring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(0.55) – Schüler als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Lerncoaches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indent="-342900">
              <a:spcAft>
                <a:spcPct val="25000"/>
              </a:spcAft>
              <a:buClr>
                <a:srgbClr val="0000FF"/>
              </a:buClr>
              <a:buSzPct val="65000"/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classroom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management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(0.52) - Klassenführung</a:t>
            </a:r>
          </a:p>
          <a:p>
            <a:pPr marL="400050" lvl="1" indent="0">
              <a:spcAft>
                <a:spcPct val="25000"/>
              </a:spcAft>
              <a:buClr>
                <a:srgbClr val="0000FF"/>
              </a:buClr>
              <a:buSzPct val="65000"/>
            </a:pP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422116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402973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72275" y="6629400"/>
            <a:ext cx="1905000" cy="17145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5659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7F7F7F"/>
                </a:solidFill>
              </a:rPr>
              <a:t>Ebenen des Feedbacks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518" y="1752600"/>
            <a:ext cx="8138481" cy="3810000"/>
          </a:xfrm>
        </p:spPr>
        <p:txBody>
          <a:bodyPr/>
          <a:lstStyle/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Kollegiales Feedback</a:t>
            </a:r>
          </a:p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Schüler-Lehrer-Feedback</a:t>
            </a:r>
          </a:p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Schüler-Schüler-Feedback</a:t>
            </a:r>
          </a:p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Lehrer-Schüler-Feedback</a:t>
            </a:r>
          </a:p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System-Feedback</a:t>
            </a:r>
          </a:p>
          <a:p>
            <a:pPr marL="568325" lvl="1" indent="-566738">
              <a:lnSpc>
                <a:spcPct val="140000"/>
              </a:lnSpc>
              <a:buClr>
                <a:srgbClr val="3366FF"/>
              </a:buClr>
              <a:buFont typeface="Wingdings" charset="2"/>
              <a:buChar char="u"/>
              <a:tabLst>
                <a:tab pos="569913" algn="l"/>
              </a:tabLst>
            </a:pPr>
            <a:r>
              <a:rPr lang="de-DE" dirty="0"/>
              <a:t>Führungsfeedback</a:t>
            </a:r>
          </a:p>
        </p:txBody>
      </p:sp>
    </p:spTree>
    <p:extLst>
      <p:ext uri="{BB962C8B-B14F-4D97-AF65-F5344CB8AC3E}">
        <p14:creationId xmlns:p14="http://schemas.microsoft.com/office/powerpoint/2010/main" val="30260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11188" y="868363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Sinnvolle Voraussetzungen für Feedback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20725" y="1628381"/>
            <a:ext cx="83883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gemeinsames Interesse an Veränderung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Vertrauensklima, Offenheit und Vertraulichkeit 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organisatorische Unterstützung durch die SL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auf der Klassenebene beginnen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in Jahrgangs- oder Fachteams vorbereiten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durch Projektgruppe innerschulisch begleiten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endParaRPr lang="de-DE" sz="2400" dirty="0"/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8369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47287"/>
            <a:ext cx="8229600" cy="1143000"/>
          </a:xfrm>
        </p:spPr>
        <p:txBody>
          <a:bodyPr/>
          <a:lstStyle/>
          <a:p>
            <a:pPr defTabSz="457200">
              <a:spcBef>
                <a:spcPct val="50000"/>
              </a:spcBef>
            </a:pPr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Erfolgreiche Feedbackerfahrungen – umgangene Stolpersteine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40958"/>
            <a:ext cx="8229600" cy="4340791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Führungsfeedback als Vorbild</a:t>
            </a:r>
          </a:p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Feedback thematisch einbetten</a:t>
            </a:r>
          </a:p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Fokussierte Feedbackinstrumente nutzen</a:t>
            </a:r>
          </a:p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Kollegiales Feedback als </a:t>
            </a:r>
            <a:r>
              <a:rPr lang="de-DE" dirty="0" err="1"/>
              <a:t>Micro</a:t>
            </a:r>
            <a:r>
              <a:rPr lang="de-DE" dirty="0"/>
              <a:t>-Teaching</a:t>
            </a:r>
          </a:p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Feedback und thematische Fortbildung</a:t>
            </a:r>
          </a:p>
          <a:p>
            <a:pPr>
              <a:lnSpc>
                <a:spcPct val="130000"/>
              </a:lnSpc>
              <a:buFont typeface="Wingdings" charset="2"/>
              <a:buChar char="u"/>
            </a:pPr>
            <a:r>
              <a:rPr lang="de-DE" dirty="0"/>
              <a:t>Kompetenzorientiertes Schülerfeedback trainieren</a:t>
            </a:r>
          </a:p>
          <a:p>
            <a:pPr>
              <a:buFont typeface="Arial"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93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72275" y="6629400"/>
            <a:ext cx="1905000" cy="17145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87911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Feedback organisieren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599"/>
            <a:ext cx="8382000" cy="4223099"/>
          </a:xfrm>
        </p:spPr>
        <p:txBody>
          <a:bodyPr/>
          <a:lstStyle/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Zielsetzungen von Feedback definieren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Anwendungsbereich für Feedback klären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Feedbackinstrument auswählen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Feedbackinstrument anpassen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Feedback durchführen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Ergebnisse gemeinsam auswerten</a:t>
            </a:r>
          </a:p>
          <a:p>
            <a:pPr marL="800100" lvl="1" indent="-342900">
              <a:lnSpc>
                <a:spcPct val="130000"/>
              </a:lnSpc>
              <a:buClr>
                <a:srgbClr val="3366FF"/>
              </a:buClr>
              <a:buFont typeface="Wingdings" charset="2"/>
              <a:buChar char="u"/>
            </a:pPr>
            <a:r>
              <a:rPr lang="de-DE" dirty="0"/>
              <a:t>Konsequenzen aus dem Feedback ziehen</a:t>
            </a:r>
          </a:p>
        </p:txBody>
      </p:sp>
    </p:spTree>
    <p:extLst>
      <p:ext uri="{BB962C8B-B14F-4D97-AF65-F5344CB8AC3E}">
        <p14:creationId xmlns:p14="http://schemas.microsoft.com/office/powerpoint/2010/main" val="262950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770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rgbClr val="7F7F7F"/>
                </a:solidFill>
              </a:rPr>
              <a:t>Auswirkungen auf individueller Ebene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84213" y="1728788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Stärkung der Persönlichkeit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Förderung der Unterrichtskompetenz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Entwicklung einer reflexiven Berufspraxis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Befähigung, die Unterrichtspraxis zu verändern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Entwicklung von Offenheit und Sensibilität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Steigerung von Arbeitszufriedenheit </a:t>
            </a:r>
          </a:p>
          <a:p>
            <a:pPr marL="171450" indent="-17145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839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770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>
                <a:solidFill>
                  <a:srgbClr val="7F7F7F"/>
                </a:solidFill>
              </a:rPr>
              <a:t>Auswirkungen auf systemischer Ebene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4213" y="2003425"/>
            <a:ext cx="8208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Veränderungen im Schulklima und in der Schulkultur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konkreter Ansatz zur Unterrichtsentwicklung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Bereitschaft zur Zusammenarbeit, Einstieg in Teamentwicklung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Umsetzung von Entwicklungsschwerpunkten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55000"/>
              <a:buFont typeface="Wingdings" charset="2"/>
              <a:buChar char="u"/>
            </a:pPr>
            <a:r>
              <a:rPr lang="de-DE" sz="2400" dirty="0"/>
              <a:t>Image und Außenwahrnehmung verbessern sich</a:t>
            </a:r>
          </a:p>
        </p:txBody>
      </p:sp>
    </p:spTree>
    <p:extLst>
      <p:ext uri="{BB962C8B-B14F-4D97-AF65-F5344CB8AC3E}">
        <p14:creationId xmlns:p14="http://schemas.microsoft.com/office/powerpoint/2010/main" val="3409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4920127_6bbc9efe1d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2" y="851975"/>
            <a:ext cx="6720182" cy="5320828"/>
          </a:xfrm>
          <a:prstGeom prst="rect">
            <a:avLst/>
          </a:prstGeom>
        </p:spPr>
      </p:pic>
      <p:pic>
        <p:nvPicPr>
          <p:cNvPr id="4" name="Bild 3" descr="feed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" y="577330"/>
            <a:ext cx="7813597" cy="55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50"/>
          <p:cNvGrpSpPr>
            <a:grpSpLocks/>
          </p:cNvGrpSpPr>
          <p:nvPr/>
        </p:nvGrpSpPr>
        <p:grpSpPr bwMode="auto">
          <a:xfrm>
            <a:off x="1144588" y="765175"/>
            <a:ext cx="6248400" cy="5635625"/>
            <a:chOff x="1143794" y="765175"/>
            <a:chExt cx="6248400" cy="5635625"/>
          </a:xfrm>
        </p:grpSpPr>
        <p:sp>
          <p:nvSpPr>
            <p:cNvPr id="4" name="Ellipse 3"/>
            <p:cNvSpPr/>
            <p:nvPr/>
          </p:nvSpPr>
          <p:spPr bwMode="auto">
            <a:xfrm>
              <a:off x="1143794" y="765175"/>
              <a:ext cx="6064250" cy="56356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de-DE" sz="18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2229644" y="1366838"/>
              <a:ext cx="4044950" cy="3967162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de-DE" sz="18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163094" y="2239963"/>
              <a:ext cx="2178050" cy="22209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de-DE" sz="180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43015" name="Gerade Verbindung mit Pfeil 7"/>
            <p:cNvCxnSpPr>
              <a:cxnSpLocks noChangeShapeType="1"/>
            </p:cNvCxnSpPr>
            <p:nvPr/>
          </p:nvCxnSpPr>
          <p:spPr bwMode="auto">
            <a:xfrm rot="5400000" flipH="1" flipV="1">
              <a:off x="3734595" y="2742409"/>
              <a:ext cx="1066799" cy="1585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016" name="Textfeld 10"/>
            <p:cNvSpPr txBox="1">
              <a:spLocks noChangeArrowheads="1"/>
            </p:cNvSpPr>
            <p:nvPr/>
          </p:nvSpPr>
          <p:spPr bwMode="auto">
            <a:xfrm>
              <a:off x="3085450" y="3151716"/>
              <a:ext cx="23333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000" b="1">
                  <a:latin typeface="Calibri" pitchFamily="-84" charset="0"/>
                </a:rPr>
                <a:t>KOMFORTZONE</a:t>
              </a:r>
            </a:p>
          </p:txBody>
        </p:sp>
        <p:sp>
          <p:nvSpPr>
            <p:cNvPr id="12" name="Textfeld 11"/>
            <p:cNvSpPr txBox="1"/>
            <p:nvPr/>
          </p:nvSpPr>
          <p:spPr bwMode="auto">
            <a:xfrm rot="5400000">
              <a:off x="4947807" y="3144716"/>
              <a:ext cx="1428828" cy="332306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807275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>
                  <a:latin typeface="+mn-lt"/>
                  <a:ea typeface="+mn-ea"/>
                  <a:cs typeface="+mn-cs"/>
                </a:rPr>
                <a:t>Unterstützung</a:t>
              </a:r>
            </a:p>
          </p:txBody>
        </p:sp>
        <p:sp>
          <p:nvSpPr>
            <p:cNvPr id="43018" name="Textfeld 13"/>
            <p:cNvSpPr txBox="1">
              <a:spLocks noChangeArrowheads="1"/>
            </p:cNvSpPr>
            <p:nvPr/>
          </p:nvSpPr>
          <p:spPr bwMode="auto">
            <a:xfrm>
              <a:off x="3474339" y="4580894"/>
              <a:ext cx="17105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2000" b="1">
                  <a:latin typeface="Calibri" pitchFamily="-84" charset="0"/>
                </a:rPr>
                <a:t>RISIKOZONE</a:t>
              </a:r>
            </a:p>
          </p:txBody>
        </p:sp>
        <p:sp>
          <p:nvSpPr>
            <p:cNvPr id="15" name="Textfeld 14"/>
            <p:cNvSpPr txBox="1"/>
            <p:nvPr/>
          </p:nvSpPr>
          <p:spPr bwMode="auto">
            <a:xfrm>
              <a:off x="2619436" y="5374730"/>
              <a:ext cx="3343112" cy="407140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>
                  <a:gd name="adj" fmla="val 17796799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b="1" dirty="0">
                  <a:latin typeface="+mn-lt"/>
                  <a:ea typeface="+mn-ea"/>
                  <a:cs typeface="+mn-cs"/>
                </a:rPr>
                <a:t>ZONE DER TURBULENZEN</a:t>
              </a:r>
            </a:p>
          </p:txBody>
        </p:sp>
        <p:sp>
          <p:nvSpPr>
            <p:cNvPr id="16" name="Textfeld 15"/>
            <p:cNvSpPr txBox="1"/>
            <p:nvPr/>
          </p:nvSpPr>
          <p:spPr bwMode="auto">
            <a:xfrm rot="16200000">
              <a:off x="1828141" y="2987589"/>
              <a:ext cx="2381379" cy="487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5644086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>
                  <a:latin typeface="+mn-lt"/>
                  <a:ea typeface="+mn-ea"/>
                  <a:cs typeface="+mn-cs"/>
                </a:rPr>
                <a:t>Herausforderung</a:t>
              </a:r>
            </a:p>
          </p:txBody>
        </p:sp>
        <p:sp>
          <p:nvSpPr>
            <p:cNvPr id="43021" name="Textfeld 16"/>
            <p:cNvSpPr txBox="1">
              <a:spLocks noChangeArrowheads="1"/>
            </p:cNvSpPr>
            <p:nvPr/>
          </p:nvSpPr>
          <p:spPr bwMode="auto">
            <a:xfrm rot="-764723">
              <a:off x="3407499" y="1758804"/>
              <a:ext cx="6987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200">
                  <a:latin typeface="Calibri" pitchFamily="-84" charset="0"/>
                </a:rPr>
                <a:t>Stress</a:t>
              </a:r>
            </a:p>
          </p:txBody>
        </p:sp>
        <p:sp>
          <p:nvSpPr>
            <p:cNvPr id="43022" name="Textfeld 17"/>
            <p:cNvSpPr txBox="1">
              <a:spLocks noChangeArrowheads="1"/>
            </p:cNvSpPr>
            <p:nvPr/>
          </p:nvSpPr>
          <p:spPr bwMode="auto">
            <a:xfrm rot="1308487">
              <a:off x="4440102" y="1860461"/>
              <a:ext cx="795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200">
                  <a:latin typeface="Calibri" pitchFamily="-84" charset="0"/>
                </a:rPr>
                <a:t>Eustress</a:t>
              </a:r>
            </a:p>
          </p:txBody>
        </p:sp>
        <p:sp>
          <p:nvSpPr>
            <p:cNvPr id="43023" name="Textfeld 18"/>
            <p:cNvSpPr txBox="1">
              <a:spLocks noChangeArrowheads="1"/>
            </p:cNvSpPr>
            <p:nvPr/>
          </p:nvSpPr>
          <p:spPr bwMode="auto">
            <a:xfrm rot="5400000">
              <a:off x="5897981" y="3393959"/>
              <a:ext cx="15876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pitchFamily="-84" charset="0"/>
                </a:rPr>
                <a:t>Widerstand</a:t>
              </a:r>
            </a:p>
          </p:txBody>
        </p:sp>
        <p:sp>
          <p:nvSpPr>
            <p:cNvPr id="43024" name="Textfeld 19"/>
            <p:cNvSpPr txBox="1">
              <a:spLocks noChangeArrowheads="1"/>
            </p:cNvSpPr>
            <p:nvPr/>
          </p:nvSpPr>
          <p:spPr bwMode="auto">
            <a:xfrm rot="2178180">
              <a:off x="4666051" y="1422862"/>
              <a:ext cx="23333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pitchFamily="-84" charset="0"/>
                </a:rPr>
                <a:t>Begeisterung</a:t>
              </a:r>
            </a:p>
          </p:txBody>
        </p:sp>
        <p:sp>
          <p:nvSpPr>
            <p:cNvPr id="43025" name="Textfeld 20"/>
            <p:cNvSpPr txBox="1">
              <a:spLocks noChangeArrowheads="1"/>
            </p:cNvSpPr>
            <p:nvPr/>
          </p:nvSpPr>
          <p:spPr bwMode="auto">
            <a:xfrm rot="-5400000">
              <a:off x="799922" y="3155505"/>
              <a:ext cx="20645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pitchFamily="-84" charset="0"/>
                </a:rPr>
                <a:t>Eifer</a:t>
              </a:r>
            </a:p>
          </p:txBody>
        </p:sp>
        <p:sp>
          <p:nvSpPr>
            <p:cNvPr id="43026" name="Textfeld 21"/>
            <p:cNvSpPr txBox="1">
              <a:spLocks noChangeArrowheads="1"/>
            </p:cNvSpPr>
            <p:nvPr/>
          </p:nvSpPr>
          <p:spPr bwMode="auto">
            <a:xfrm rot="-2500817">
              <a:off x="1831493" y="1491858"/>
              <a:ext cx="13955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pitchFamily="-84" charset="0"/>
                </a:rPr>
                <a:t>Überforderung</a:t>
              </a:r>
            </a:p>
          </p:txBody>
        </p:sp>
        <p:cxnSp>
          <p:nvCxnSpPr>
            <p:cNvPr id="19" name="Gewinkelte Verbindung 18"/>
            <p:cNvCxnSpPr/>
            <p:nvPr/>
          </p:nvCxnSpPr>
          <p:spPr>
            <a:xfrm rot="16200000" flipH="1">
              <a:off x="3048794" y="2133600"/>
              <a:ext cx="533400" cy="76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/>
            <p:nvPr/>
          </p:nvCxnSpPr>
          <p:spPr>
            <a:xfrm rot="16200000" flipH="1">
              <a:off x="6096794" y="4876800"/>
              <a:ext cx="533400" cy="76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tern mit 7 Zacken 27"/>
            <p:cNvSpPr/>
            <p:nvPr/>
          </p:nvSpPr>
          <p:spPr>
            <a:xfrm>
              <a:off x="5334794" y="4267200"/>
              <a:ext cx="381000" cy="381000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cxnSp>
          <p:nvCxnSpPr>
            <p:cNvPr id="29" name="Gewinkelte Verbindung 28"/>
            <p:cNvCxnSpPr/>
            <p:nvPr/>
          </p:nvCxnSpPr>
          <p:spPr>
            <a:xfrm rot="16200000" flipH="1">
              <a:off x="2058194" y="5029200"/>
              <a:ext cx="533400" cy="76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/>
            <p:nvPr/>
          </p:nvCxnSpPr>
          <p:spPr>
            <a:xfrm rot="16200000" flipH="1">
              <a:off x="4496594" y="1066800"/>
              <a:ext cx="533400" cy="76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tern mit 7 Zacken 33"/>
            <p:cNvSpPr/>
            <p:nvPr/>
          </p:nvSpPr>
          <p:spPr>
            <a:xfrm>
              <a:off x="6630194" y="1066800"/>
              <a:ext cx="381000" cy="381000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35" name="Stern mit 7 Zacken 34"/>
            <p:cNvSpPr/>
            <p:nvPr/>
          </p:nvSpPr>
          <p:spPr>
            <a:xfrm>
              <a:off x="1372394" y="5791200"/>
              <a:ext cx="381000" cy="381000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36" name="Stern mit 7 Zacken 35"/>
            <p:cNvSpPr/>
            <p:nvPr/>
          </p:nvSpPr>
          <p:spPr>
            <a:xfrm>
              <a:off x="1751806" y="2286000"/>
              <a:ext cx="381000" cy="381000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37" name="Stern mit 7 Zacken 36"/>
            <p:cNvSpPr/>
            <p:nvPr/>
          </p:nvSpPr>
          <p:spPr>
            <a:xfrm>
              <a:off x="7011194" y="5334000"/>
              <a:ext cx="381000" cy="381000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</p:grpSp>
      <p:cxnSp>
        <p:nvCxnSpPr>
          <p:cNvPr id="56" name="Gerade Verbindung mit Pfeil 7"/>
          <p:cNvCxnSpPr>
            <a:cxnSpLocks noChangeShapeType="1"/>
          </p:cNvCxnSpPr>
          <p:nvPr/>
        </p:nvCxnSpPr>
        <p:spPr bwMode="auto">
          <a:xfrm rot="5400000" flipH="1" flipV="1">
            <a:off x="2858294" y="1942306"/>
            <a:ext cx="2819400" cy="15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19360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066800"/>
            <a:ext cx="5934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Rechteck 1"/>
          <p:cNvSpPr>
            <a:spLocks noChangeArrowheads="1"/>
          </p:cNvSpPr>
          <p:nvPr/>
        </p:nvSpPr>
        <p:spPr bwMode="auto">
          <a:xfrm>
            <a:off x="1585913" y="5776913"/>
            <a:ext cx="589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255139943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</a:rPr>
              <a:t>Literatur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 err="1"/>
              <a:t>Binsteiner</a:t>
            </a:r>
            <a:r>
              <a:rPr lang="de-DE" sz="1400" dirty="0"/>
              <a:t>, G. </a:t>
            </a:r>
            <a:r>
              <a:rPr lang="de-DE" sz="1400" dirty="0" err="1"/>
              <a:t>u.a</a:t>
            </a:r>
            <a:r>
              <a:rPr lang="de-DE" sz="1400" dirty="0"/>
              <a:t>.: Teamarbeit macht Schule. Bausteine der Entwicklung. Die Robert-Bosch-Gesamtschule, Hildesheim. </a:t>
            </a:r>
            <a:r>
              <a:rPr lang="de-DE" sz="1400" dirty="0" err="1"/>
              <a:t>Seelze</a:t>
            </a:r>
            <a:r>
              <a:rPr lang="de-DE" sz="1400" dirty="0"/>
              <a:t> 2009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/>
              <a:t>Böttcher, V./Spethmann, E.: Gemeinsam über Unterricht nachdenken. Kollegiale Hospitation lernen. In: Pädagogik Heft 1/2010 S. 24 – 27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 err="1"/>
              <a:t>Buhren</a:t>
            </a:r>
            <a:r>
              <a:rPr lang="de-DE" sz="1400" dirty="0"/>
              <a:t>, C.G: Kollegiale Hospitation. Köln 2011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 err="1"/>
              <a:t>Buhren</a:t>
            </a:r>
            <a:r>
              <a:rPr lang="de-DE" sz="1400" dirty="0"/>
              <a:t>, C.G. (</a:t>
            </a:r>
            <a:r>
              <a:rPr lang="de-DE" sz="1400" dirty="0" err="1"/>
              <a:t>Hg</a:t>
            </a:r>
            <a:r>
              <a:rPr lang="de-DE" sz="1400" dirty="0"/>
              <a:t>.): Handbuch Feedback im Unterricht. Weinheim 2015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/>
              <a:t>Hattie, J.: Visible Learning. Deutsche Ausgabe: Lernen sichtbar machen. </a:t>
            </a:r>
            <a:r>
              <a:rPr lang="de-DE" sz="1400" dirty="0" err="1"/>
              <a:t>Hohengehren</a:t>
            </a:r>
            <a:r>
              <a:rPr lang="de-DE" sz="1400" dirty="0"/>
              <a:t> 2013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/>
              <a:t>PÄDAGOGIK Schwerpunktheft Feedback im Unterricht  April 2014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 err="1">
                <a:ea typeface="Times New Roman" pitchFamily="-84" charset="0"/>
                <a:cs typeface="Times New Roman" pitchFamily="-84" charset="0"/>
              </a:rPr>
              <a:t>Schön</a:t>
            </a:r>
            <a:r>
              <a:rPr lang="en-GB" sz="1400" dirty="0">
                <a:ea typeface="Times New Roman" pitchFamily="-84" charset="0"/>
                <a:cs typeface="Times New Roman" pitchFamily="-84" charset="0"/>
              </a:rPr>
              <a:t>, D.A.: The Reflective Practitioner. </a:t>
            </a:r>
            <a:r>
              <a:rPr lang="de-DE" sz="1400" dirty="0">
                <a:ea typeface="Times New Roman" pitchFamily="-84" charset="0"/>
                <a:cs typeface="Times New Roman" pitchFamily="-84" charset="0"/>
              </a:rPr>
              <a:t>New York (Basic </a:t>
            </a:r>
            <a:r>
              <a:rPr lang="de-DE" sz="1400" dirty="0" err="1">
                <a:ea typeface="Times New Roman" pitchFamily="-84" charset="0"/>
                <a:cs typeface="Times New Roman" pitchFamily="-84" charset="0"/>
              </a:rPr>
              <a:t>Books</a:t>
            </a:r>
            <a:r>
              <a:rPr lang="de-DE" sz="1400" dirty="0">
                <a:ea typeface="Times New Roman" pitchFamily="-84" charset="0"/>
                <a:cs typeface="Times New Roman" pitchFamily="-84" charset="0"/>
              </a:rPr>
              <a:t>) 1983</a:t>
            </a:r>
            <a:endParaRPr lang="de-DE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400" dirty="0" err="1"/>
              <a:t>Strahm</a:t>
            </a:r>
            <a:r>
              <a:rPr lang="de-DE" sz="1400" dirty="0"/>
              <a:t>, P. : Qualität durch systematisches Feedback. Grundlagen, Einblicke, Werkzeuge. Bern 2008</a:t>
            </a:r>
            <a:endParaRPr lang="de-DE" sz="1400" dirty="0">
              <a:latin typeface="Times New Roman" pitchFamily="-8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2000" dirty="0">
              <a:latin typeface="Times New Roman" pitchFamily="-8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200" dirty="0">
              <a:latin typeface="Times New Roman" pitchFamily="-84" charset="0"/>
            </a:endParaRPr>
          </a:p>
          <a:p>
            <a:pPr>
              <a:lnSpc>
                <a:spcPct val="9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574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658813" y="782638"/>
            <a:ext cx="7896225" cy="5327650"/>
            <a:chOff x="415" y="493"/>
            <a:chExt cx="4974" cy="3356"/>
          </a:xfrm>
        </p:grpSpPr>
        <p:sp>
          <p:nvSpPr>
            <p:cNvPr id="10" name="Rechteck 9"/>
            <p:cNvSpPr/>
            <p:nvPr/>
          </p:nvSpPr>
          <p:spPr>
            <a:xfrm>
              <a:off x="3408" y="720"/>
              <a:ext cx="1981" cy="1536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488" y="720"/>
              <a:ext cx="1920" cy="1536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488" y="2256"/>
              <a:ext cx="1920" cy="1584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408" y="2256"/>
              <a:ext cx="1981" cy="1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88" y="720"/>
              <a:ext cx="3901" cy="312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624" name="Textfeld 16"/>
            <p:cNvSpPr txBox="1">
              <a:spLocks noChangeArrowheads="1"/>
            </p:cNvSpPr>
            <p:nvPr/>
          </p:nvSpPr>
          <p:spPr bwMode="auto">
            <a:xfrm>
              <a:off x="3552" y="235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>
                  <a:latin typeface="Calibri" charset="0"/>
                </a:rPr>
                <a:t>D</a:t>
              </a:r>
            </a:p>
          </p:txBody>
        </p:sp>
        <p:sp>
          <p:nvSpPr>
            <p:cNvPr id="111625" name="Textfeld 17"/>
            <p:cNvSpPr txBox="1">
              <a:spLocks noChangeArrowheads="1"/>
            </p:cNvSpPr>
            <p:nvPr/>
          </p:nvSpPr>
          <p:spPr bwMode="auto">
            <a:xfrm>
              <a:off x="1488" y="720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>
                  <a:latin typeface="Calibri" charset="0"/>
                </a:rPr>
                <a:t>A</a:t>
              </a:r>
            </a:p>
          </p:txBody>
        </p:sp>
        <p:sp>
          <p:nvSpPr>
            <p:cNvPr id="111626" name="Textfeld 18"/>
            <p:cNvSpPr txBox="1">
              <a:spLocks noChangeArrowheads="1"/>
            </p:cNvSpPr>
            <p:nvPr/>
          </p:nvSpPr>
          <p:spPr bwMode="auto">
            <a:xfrm>
              <a:off x="3504" y="768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>
                  <a:latin typeface="Calibri" charset="0"/>
                </a:rPr>
                <a:t>B</a:t>
              </a:r>
            </a:p>
          </p:txBody>
        </p:sp>
        <p:sp>
          <p:nvSpPr>
            <p:cNvPr id="111627" name="Textfeld 19"/>
            <p:cNvSpPr txBox="1">
              <a:spLocks noChangeArrowheads="1"/>
            </p:cNvSpPr>
            <p:nvPr/>
          </p:nvSpPr>
          <p:spPr bwMode="auto">
            <a:xfrm>
              <a:off x="1584" y="235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>
                  <a:latin typeface="Calibri" charset="0"/>
                </a:rPr>
                <a:t>C</a:t>
              </a:r>
            </a:p>
          </p:txBody>
        </p:sp>
        <p:sp>
          <p:nvSpPr>
            <p:cNvPr id="111628" name="Textfeld 20"/>
            <p:cNvSpPr txBox="1">
              <a:spLocks noChangeArrowheads="1"/>
            </p:cNvSpPr>
            <p:nvPr/>
          </p:nvSpPr>
          <p:spPr bwMode="auto">
            <a:xfrm>
              <a:off x="1968" y="1296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Offenheit</a:t>
              </a:r>
            </a:p>
          </p:txBody>
        </p:sp>
        <p:sp>
          <p:nvSpPr>
            <p:cNvPr id="111629" name="Textfeld 21"/>
            <p:cNvSpPr txBox="1">
              <a:spLocks noChangeArrowheads="1"/>
            </p:cNvSpPr>
            <p:nvPr/>
          </p:nvSpPr>
          <p:spPr bwMode="auto">
            <a:xfrm>
              <a:off x="3696" y="1296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Blinder Fleck</a:t>
              </a:r>
            </a:p>
          </p:txBody>
        </p:sp>
        <p:sp>
          <p:nvSpPr>
            <p:cNvPr id="111630" name="Textfeld 22"/>
            <p:cNvSpPr txBox="1">
              <a:spLocks noChangeArrowheads="1"/>
            </p:cNvSpPr>
            <p:nvPr/>
          </p:nvSpPr>
          <p:spPr bwMode="auto">
            <a:xfrm>
              <a:off x="2016" y="2832"/>
              <a:ext cx="8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Privates</a:t>
              </a:r>
            </a:p>
          </p:txBody>
        </p:sp>
        <p:sp>
          <p:nvSpPr>
            <p:cNvPr id="111631" name="Textfeld 23"/>
            <p:cNvSpPr txBox="1">
              <a:spLocks noChangeArrowheads="1"/>
            </p:cNvSpPr>
            <p:nvPr/>
          </p:nvSpPr>
          <p:spPr bwMode="auto">
            <a:xfrm>
              <a:off x="3552" y="2832"/>
              <a:ext cx="15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Unbekanntes</a:t>
              </a:r>
            </a:p>
          </p:txBody>
        </p:sp>
        <p:sp>
          <p:nvSpPr>
            <p:cNvPr id="111632" name="Textfeld 24"/>
            <p:cNvSpPr txBox="1">
              <a:spLocks noChangeArrowheads="1"/>
            </p:cNvSpPr>
            <p:nvPr/>
          </p:nvSpPr>
          <p:spPr bwMode="auto">
            <a:xfrm>
              <a:off x="3227" y="493"/>
              <a:ext cx="19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mir unbekannt</a:t>
              </a:r>
            </a:p>
          </p:txBody>
        </p:sp>
        <p:sp>
          <p:nvSpPr>
            <p:cNvPr id="111633" name="Textfeld 25"/>
            <p:cNvSpPr txBox="1">
              <a:spLocks noChangeArrowheads="1"/>
            </p:cNvSpPr>
            <p:nvPr/>
          </p:nvSpPr>
          <p:spPr bwMode="auto">
            <a:xfrm>
              <a:off x="1428" y="493"/>
              <a:ext cx="13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mir bekannt</a:t>
              </a:r>
            </a:p>
          </p:txBody>
        </p:sp>
        <p:sp>
          <p:nvSpPr>
            <p:cNvPr id="111634" name="Textfeld 26"/>
            <p:cNvSpPr txBox="1">
              <a:spLocks noChangeArrowheads="1"/>
            </p:cNvSpPr>
            <p:nvPr/>
          </p:nvSpPr>
          <p:spPr bwMode="auto">
            <a:xfrm>
              <a:off x="415" y="1062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anderen bekannt</a:t>
              </a:r>
            </a:p>
          </p:txBody>
        </p:sp>
        <p:sp>
          <p:nvSpPr>
            <p:cNvPr id="111635" name="Textfeld 27"/>
            <p:cNvSpPr txBox="1">
              <a:spLocks noChangeArrowheads="1"/>
            </p:cNvSpPr>
            <p:nvPr/>
          </p:nvSpPr>
          <p:spPr bwMode="auto">
            <a:xfrm>
              <a:off x="536" y="2695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>
                  <a:latin typeface="Calibri" charset="0"/>
                </a:rPr>
                <a:t>anderen unbekannt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81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685800" y="533400"/>
            <a:ext cx="8061325" cy="5688013"/>
            <a:chOff x="332" y="346"/>
            <a:chExt cx="5078" cy="3583"/>
          </a:xfrm>
        </p:grpSpPr>
        <p:sp>
          <p:nvSpPr>
            <p:cNvPr id="44" name="Rechteck 43"/>
            <p:cNvSpPr/>
            <p:nvPr/>
          </p:nvSpPr>
          <p:spPr>
            <a:xfrm>
              <a:off x="998" y="663"/>
              <a:ext cx="3178" cy="23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998" y="3024"/>
              <a:ext cx="3130" cy="905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4128" y="663"/>
              <a:ext cx="1224" cy="159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4128" y="2256"/>
              <a:ext cx="1224" cy="167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998" y="663"/>
              <a:ext cx="4354" cy="32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2" name="Textfeld 50"/>
            <p:cNvSpPr txBox="1">
              <a:spLocks noChangeArrowheads="1"/>
            </p:cNvSpPr>
            <p:nvPr/>
          </p:nvSpPr>
          <p:spPr bwMode="auto">
            <a:xfrm>
              <a:off x="4224" y="720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B</a:t>
              </a:r>
            </a:p>
          </p:txBody>
        </p:sp>
        <p:sp>
          <p:nvSpPr>
            <p:cNvPr id="113673" name="Textfeld 51"/>
            <p:cNvSpPr txBox="1">
              <a:spLocks noChangeArrowheads="1"/>
            </p:cNvSpPr>
            <p:nvPr/>
          </p:nvSpPr>
          <p:spPr bwMode="auto">
            <a:xfrm>
              <a:off x="998" y="66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A</a:t>
              </a:r>
            </a:p>
          </p:txBody>
        </p:sp>
        <p:sp>
          <p:nvSpPr>
            <p:cNvPr id="113674" name="Textfeld 52"/>
            <p:cNvSpPr txBox="1">
              <a:spLocks noChangeArrowheads="1"/>
            </p:cNvSpPr>
            <p:nvPr/>
          </p:nvSpPr>
          <p:spPr bwMode="auto">
            <a:xfrm>
              <a:off x="998" y="333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C</a:t>
              </a:r>
            </a:p>
          </p:txBody>
        </p:sp>
        <p:sp>
          <p:nvSpPr>
            <p:cNvPr id="113675" name="Textfeld 53"/>
            <p:cNvSpPr txBox="1">
              <a:spLocks noChangeArrowheads="1"/>
            </p:cNvSpPr>
            <p:nvPr/>
          </p:nvSpPr>
          <p:spPr bwMode="auto">
            <a:xfrm>
              <a:off x="4272" y="230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</a:t>
              </a:r>
            </a:p>
          </p:txBody>
        </p:sp>
        <p:sp>
          <p:nvSpPr>
            <p:cNvPr id="113676" name="Textfeld 54"/>
            <p:cNvSpPr txBox="1">
              <a:spLocks noChangeArrowheads="1"/>
            </p:cNvSpPr>
            <p:nvPr/>
          </p:nvSpPr>
          <p:spPr bwMode="auto">
            <a:xfrm>
              <a:off x="1776" y="1632"/>
              <a:ext cx="13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</a:rPr>
                <a:t>Offenheit</a:t>
              </a:r>
            </a:p>
          </p:txBody>
        </p:sp>
        <p:sp>
          <p:nvSpPr>
            <p:cNvPr id="113677" name="Textfeld 55"/>
            <p:cNvSpPr txBox="1">
              <a:spLocks noChangeArrowheads="1"/>
            </p:cNvSpPr>
            <p:nvPr/>
          </p:nvSpPr>
          <p:spPr bwMode="auto">
            <a:xfrm>
              <a:off x="4742" y="346"/>
              <a:ext cx="66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mir unbekannt</a:t>
              </a:r>
            </a:p>
          </p:txBody>
        </p:sp>
        <p:sp>
          <p:nvSpPr>
            <p:cNvPr id="113678" name="Textfeld 56"/>
            <p:cNvSpPr txBox="1">
              <a:spLocks noChangeArrowheads="1"/>
            </p:cNvSpPr>
            <p:nvPr/>
          </p:nvSpPr>
          <p:spPr bwMode="auto">
            <a:xfrm>
              <a:off x="930" y="437"/>
              <a:ext cx="1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mir bekannt</a:t>
              </a:r>
            </a:p>
          </p:txBody>
        </p:sp>
        <p:sp>
          <p:nvSpPr>
            <p:cNvPr id="113679" name="Textfeld 57"/>
            <p:cNvSpPr txBox="1">
              <a:spLocks noChangeArrowheads="1"/>
            </p:cNvSpPr>
            <p:nvPr/>
          </p:nvSpPr>
          <p:spPr bwMode="auto">
            <a:xfrm>
              <a:off x="443" y="709"/>
              <a:ext cx="61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anderen bekannt</a:t>
              </a:r>
            </a:p>
          </p:txBody>
        </p:sp>
        <p:sp>
          <p:nvSpPr>
            <p:cNvPr id="113680" name="Textfeld 58"/>
            <p:cNvSpPr txBox="1">
              <a:spLocks noChangeArrowheads="1"/>
            </p:cNvSpPr>
            <p:nvPr/>
          </p:nvSpPr>
          <p:spPr bwMode="auto">
            <a:xfrm>
              <a:off x="332" y="3475"/>
              <a:ext cx="7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anderen unbekannt</a:t>
              </a:r>
            </a:p>
          </p:txBody>
        </p:sp>
        <p:sp>
          <p:nvSpPr>
            <p:cNvPr id="113681" name="Textfeld 59"/>
            <p:cNvSpPr txBox="1">
              <a:spLocks noChangeArrowheads="1"/>
            </p:cNvSpPr>
            <p:nvPr/>
          </p:nvSpPr>
          <p:spPr bwMode="auto">
            <a:xfrm>
              <a:off x="1920" y="3360"/>
              <a:ext cx="12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Privates</a:t>
              </a:r>
            </a:p>
          </p:txBody>
        </p:sp>
        <p:sp>
          <p:nvSpPr>
            <p:cNvPr id="113682" name="Textfeld 60"/>
            <p:cNvSpPr txBox="1">
              <a:spLocks noChangeArrowheads="1"/>
            </p:cNvSpPr>
            <p:nvPr/>
          </p:nvSpPr>
          <p:spPr bwMode="auto">
            <a:xfrm>
              <a:off x="4416" y="2880"/>
              <a:ext cx="7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Calibri" charset="0"/>
                </a:rPr>
                <a:t>Unbekanntes</a:t>
              </a:r>
            </a:p>
          </p:txBody>
        </p:sp>
      </p:grpSp>
      <p:sp>
        <p:nvSpPr>
          <p:cNvPr id="113683" name="Textfeld 60"/>
          <p:cNvSpPr txBox="1">
            <a:spLocks noChangeArrowheads="1"/>
          </p:cNvSpPr>
          <p:nvPr/>
        </p:nvSpPr>
        <p:spPr bwMode="auto">
          <a:xfrm>
            <a:off x="6934200" y="1981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400">
                <a:latin typeface="Calibri" charset="0"/>
              </a:rPr>
              <a:t>Blinder Fleck</a:t>
            </a:r>
          </a:p>
        </p:txBody>
      </p:sp>
    </p:spTree>
    <p:extLst>
      <p:ext uri="{BB962C8B-B14F-4D97-AF65-F5344CB8AC3E}">
        <p14:creationId xmlns:p14="http://schemas.microsoft.com/office/powerpoint/2010/main" val="5417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1"/>
            <a:ext cx="4327525" cy="720080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John A. C. Hattie (2009):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l="35995" t="10172" r="28993" b="21016"/>
          <a:stretch>
            <a:fillRect/>
          </a:stretch>
        </p:blipFill>
        <p:spPr>
          <a:xfrm>
            <a:off x="4835525" y="836613"/>
            <a:ext cx="4129088" cy="5545137"/>
          </a:xfrm>
          <a:noFill/>
        </p:spPr>
      </p:pic>
      <p:pic>
        <p:nvPicPr>
          <p:cNvPr id="6" name="Bi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7606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Zeit vom 3.1.2013</a:t>
            </a:r>
          </a:p>
        </p:txBody>
      </p:sp>
    </p:spTree>
    <p:extLst>
      <p:ext uri="{BB962C8B-B14F-4D97-AF65-F5344CB8AC3E}">
        <p14:creationId xmlns:p14="http://schemas.microsoft.com/office/powerpoint/2010/main" val="417929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81075"/>
            <a:ext cx="8064500" cy="8636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rgbClr val="8D8D8D"/>
                </a:solidFill>
                <a:ea typeface="Times New Roman" pitchFamily="-1" charset="0"/>
                <a:cs typeface="Times New Roman" pitchFamily="-1" charset="0"/>
              </a:rPr>
              <a:t>Was ist Hatties „Überzeugung“?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825" y="2105025"/>
            <a:ext cx="8283575" cy="3628231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„Schülerorientierung“: Mit den Augen de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r Lernenden – Die Lehrperson als Lernende. </a:t>
            </a: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(„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when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learning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through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eyes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of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student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“; S. 238) 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The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teacher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matters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!</a:t>
            </a: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	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do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</a:t>
            </a: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do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 </a:t>
            </a:r>
          </a:p>
          <a:p>
            <a:pPr marL="0" indent="0" eaLnBrk="1" hangingPunct="1">
              <a:lnSpc>
                <a:spcPct val="100000"/>
              </a:lnSpc>
              <a:spcAft>
                <a:spcPct val="25000"/>
              </a:spcAft>
            </a:pP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	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some</a:t>
            </a:r>
            <a:r>
              <a:rPr lang="de-DE" sz="2000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do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 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422116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5937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970578"/>
              </p:ext>
            </p:extLst>
          </p:nvPr>
        </p:nvGraphicFramePr>
        <p:xfrm>
          <a:off x="928567" y="1392765"/>
          <a:ext cx="7655117" cy="490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4" imgW="10134600" imgH="6489700" progId="Word.Document.12">
                  <p:embed/>
                </p:oleObj>
              </mc:Choice>
              <mc:Fallback>
                <p:oleObj name="Dokument" r:id="rId4" imgW="10134600" imgH="648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567" y="1392765"/>
                        <a:ext cx="7655117" cy="490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51270" y="873891"/>
            <a:ext cx="844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7F7F7F"/>
                </a:solidFill>
              </a:rPr>
              <a:t>Lehrer als reflektierende Praktiker (nach Donald Schön)</a:t>
            </a:r>
          </a:p>
        </p:txBody>
      </p:sp>
    </p:spTree>
    <p:extLst>
      <p:ext uri="{BB962C8B-B14F-4D97-AF65-F5344CB8AC3E}">
        <p14:creationId xmlns:p14="http://schemas.microsoft.com/office/powerpoint/2010/main" val="207985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bogener Pfeil 20"/>
          <p:cNvSpPr/>
          <p:nvPr/>
        </p:nvSpPr>
        <p:spPr>
          <a:xfrm>
            <a:off x="3200400" y="1872932"/>
            <a:ext cx="2743200" cy="2514600"/>
          </a:xfrm>
          <a:prstGeom prst="circular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2" name="Gebogener Pfeil 21"/>
          <p:cNvSpPr/>
          <p:nvPr/>
        </p:nvSpPr>
        <p:spPr>
          <a:xfrm rot="10800000">
            <a:off x="3200400" y="2101532"/>
            <a:ext cx="2743200" cy="2514600"/>
          </a:xfrm>
          <a:prstGeom prst="circular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886200" y="301593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Geschlossenes Handlungsmodell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914400" y="3244532"/>
            <a:ext cx="2286000" cy="2286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Pfeil nach rechts 24"/>
          <p:cNvSpPr/>
          <p:nvPr/>
        </p:nvSpPr>
        <p:spPr>
          <a:xfrm rot="10800000">
            <a:off x="6172200" y="3244532"/>
            <a:ext cx="2286000" cy="2286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143000" y="27873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Handlungstheorie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400800" y="27873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Unterrichtspraxis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28" name="Gestreifter Pfeil nach rechts 27"/>
          <p:cNvSpPr/>
          <p:nvPr/>
        </p:nvSpPr>
        <p:spPr>
          <a:xfrm rot="12061015">
            <a:off x="5900420" y="3912552"/>
            <a:ext cx="2599055" cy="247015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Textfeld 28"/>
          <p:cNvSpPr txBox="1"/>
          <p:nvPr/>
        </p:nvSpPr>
        <p:spPr>
          <a:xfrm rot="1179600">
            <a:off x="5967095" y="39957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Intervention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30" name="Gebogener Pfeil 29"/>
          <p:cNvSpPr/>
          <p:nvPr/>
        </p:nvSpPr>
        <p:spPr>
          <a:xfrm rot="10800000">
            <a:off x="1600200" y="1415732"/>
            <a:ext cx="4572000" cy="5257800"/>
          </a:xfrm>
          <a:prstGeom prst="circularArrow">
            <a:avLst>
              <a:gd name="adj1" fmla="val 12500"/>
              <a:gd name="adj2" fmla="val 1065367"/>
              <a:gd name="adj3" fmla="val 20457681"/>
              <a:gd name="adj4" fmla="val 9614706"/>
              <a:gd name="adj5" fmla="val 12500"/>
            </a:avLst>
          </a:prstGeom>
          <a:solidFill>
            <a:srgbClr val="0000FF"/>
          </a:solidFill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1" name="Gebogener Pfeil 30"/>
          <p:cNvSpPr/>
          <p:nvPr/>
        </p:nvSpPr>
        <p:spPr>
          <a:xfrm rot="21212420">
            <a:off x="1418249" y="189682"/>
            <a:ext cx="6336665" cy="525256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404023"/>
              <a:gd name="adj5" fmla="val 12500"/>
            </a:avLst>
          </a:prstGeom>
          <a:solidFill>
            <a:srgbClr val="0000FF"/>
          </a:solidFill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886200" y="1415732"/>
            <a:ext cx="18288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Erweitertes Handlungsmodell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772400" y="4616132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z.B. Feedback, Hospitation, Datenerhebung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34" name="Gestreifter Pfeil nach rechts 33"/>
          <p:cNvSpPr/>
          <p:nvPr/>
        </p:nvSpPr>
        <p:spPr>
          <a:xfrm>
            <a:off x="216468" y="4158932"/>
            <a:ext cx="1553912" cy="296545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6468" y="395005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Reflexion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36" name="Pfeil nach rechts 35"/>
          <p:cNvSpPr/>
          <p:nvPr/>
        </p:nvSpPr>
        <p:spPr>
          <a:xfrm>
            <a:off x="216468" y="1872932"/>
            <a:ext cx="1612331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6468" y="14157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Neues Handlungswissen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38" name="Pfeil nach rechts 37"/>
          <p:cNvSpPr/>
          <p:nvPr/>
        </p:nvSpPr>
        <p:spPr>
          <a:xfrm rot="10800000">
            <a:off x="7115867" y="1187132"/>
            <a:ext cx="1828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362282" y="729932"/>
            <a:ext cx="18288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Veränderte Unterrichtspraxis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51270" y="873891"/>
            <a:ext cx="844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Lehrer als reflektierende Praktiker (nach Donald Schön)</a:t>
            </a:r>
          </a:p>
        </p:txBody>
      </p:sp>
    </p:spTree>
    <p:extLst>
      <p:ext uri="{BB962C8B-B14F-4D97-AF65-F5344CB8AC3E}">
        <p14:creationId xmlns:p14="http://schemas.microsoft.com/office/powerpoint/2010/main" val="352416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/>
      <p:bldP spid="32" grpId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/>
      <p:bldP spid="40" grpId="1"/>
      <p:bldP spid="40" grpId="2"/>
    </p:bldLst>
  </p:timing>
</p:sld>
</file>

<file path=ppt/theme/theme1.xml><?xml version="1.0" encoding="utf-8"?>
<a:theme xmlns:a="http://schemas.openxmlformats.org/drawingml/2006/main" name="3_Masterfolie">
  <a:themeElements>
    <a:clrScheme name="3_Masterfoli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Masterfoli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Masterfoli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foli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foli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Macintosh PowerPoint</Application>
  <PresentationFormat>Bildschirmpräsentation (4:3)</PresentationFormat>
  <Paragraphs>192</Paragraphs>
  <Slides>22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3_Masterfolie</vt:lpstr>
      <vt:lpstr>Dokument</vt:lpstr>
      <vt:lpstr>PowerPoint-Präsentation</vt:lpstr>
      <vt:lpstr>PowerPoint-Präsentation</vt:lpstr>
      <vt:lpstr>PowerPoint-Präsentation</vt:lpstr>
      <vt:lpstr>PowerPoint-Präsentation</vt:lpstr>
      <vt:lpstr>John A. C. Hattie (2009): </vt:lpstr>
      <vt:lpstr>PowerPoint-Präsentation</vt:lpstr>
      <vt:lpstr>Was ist Hatties „Überzeugung“?</vt:lpstr>
      <vt:lpstr>PowerPoint-Präsentation</vt:lpstr>
      <vt:lpstr>PowerPoint-Präsentation</vt:lpstr>
      <vt:lpstr>Feedback nach Hattie</vt:lpstr>
      <vt:lpstr>Wirkungen von Feedback</vt:lpstr>
      <vt:lpstr>Vergleichen mit dem Effektmaß „d“ </vt:lpstr>
      <vt:lpstr>Effektgrößen nach Hattie (Auswahl)</vt:lpstr>
      <vt:lpstr>Ebenen des Feedbacks</vt:lpstr>
      <vt:lpstr>PowerPoint-Präsentation</vt:lpstr>
      <vt:lpstr>Erfolgreiche Feedbackerfahrungen – umgangene Stolpersteine</vt:lpstr>
      <vt:lpstr>Feedback organisieren</vt:lpstr>
      <vt:lpstr>PowerPoint-Präsentation</vt:lpstr>
      <vt:lpstr>PowerPoint-Präsentation</vt:lpstr>
      <vt:lpstr>PowerPoint-Präsentation</vt:lpstr>
      <vt:lpstr>PowerPoint-Präsentation</vt:lpstr>
      <vt:lpstr>Literatur</vt:lpstr>
    </vt:vector>
  </TitlesOfParts>
  <Company>Rolff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Rolff</dc:creator>
  <cp:lastModifiedBy>NN</cp:lastModifiedBy>
  <cp:revision>268</cp:revision>
  <cp:lastPrinted>2018-08-16T08:37:33Z</cp:lastPrinted>
  <dcterms:created xsi:type="dcterms:W3CDTF">2014-03-30T19:01:14Z</dcterms:created>
  <dcterms:modified xsi:type="dcterms:W3CDTF">2020-03-04T18:04:26Z</dcterms:modified>
</cp:coreProperties>
</file>